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2" r:id="rId3"/>
    <p:sldId id="282" r:id="rId4"/>
    <p:sldId id="286" r:id="rId5"/>
    <p:sldId id="288" r:id="rId6"/>
    <p:sldId id="258" r:id="rId7"/>
    <p:sldId id="285" r:id="rId8"/>
    <p:sldId id="281" r:id="rId9"/>
    <p:sldId id="283" r:id="rId10"/>
    <p:sldId id="287" r:id="rId11"/>
    <p:sldId id="278" r:id="rId12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Open Sans" panose="020B0604020202020204" charset="0"/>
      <p:regular r:id="rId17"/>
      <p:bold r:id="rId18"/>
      <p:italic r:id="rId19"/>
      <p:boldItalic r:id="rId20"/>
    </p:embeddedFont>
    <p:embeddedFont>
      <p:font typeface="Open Sans Bold" panose="020B0604020202020204" charset="0"/>
      <p:regular r:id="rId21"/>
      <p:bold r:id="rId22"/>
    </p:embeddedFont>
    <p:embeddedFont>
      <p:font typeface="Trebuchet MS" panose="020B060302020202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useppe Pugliese" initials="GP" lastIdx="1" clrIdx="0">
    <p:extLst>
      <p:ext uri="{19B8F6BF-5375-455C-9EA6-DF929625EA0E}">
        <p15:presenceInfo xmlns:p15="http://schemas.microsoft.com/office/powerpoint/2012/main" userId="S-1-5-21-3313321382-1490066246-2940562361-42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10" autoAdjust="0"/>
    <p:restoredTop sz="96257" autoAdjust="0"/>
  </p:normalViewPr>
  <p:slideViewPr>
    <p:cSldViewPr>
      <p:cViewPr varScale="1">
        <p:scale>
          <a:sx n="74" d="100"/>
          <a:sy n="74" d="100"/>
        </p:scale>
        <p:origin x="118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10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4791364">
            <a:off x="9738483" y="5143500"/>
            <a:ext cx="10464870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8776573">
            <a:off x="10406482" y="7904560"/>
            <a:ext cx="8608175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3772214" y="-12700"/>
            <a:ext cx="4511024" cy="10299701"/>
            <a:chOff x="0" y="0"/>
            <a:chExt cx="6014698" cy="137329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014720" cy="13732890"/>
            </a:xfrm>
            <a:custGeom>
              <a:avLst/>
              <a:gdLst/>
              <a:ahLst/>
              <a:cxnLst/>
              <a:rect l="l" t="t" r="r" b="b"/>
              <a:pathLst>
                <a:path w="6014720" h="13732890">
                  <a:moveTo>
                    <a:pt x="4091051" y="0"/>
                  </a:moveTo>
                  <a:lnTo>
                    <a:pt x="6014720" y="0"/>
                  </a:lnTo>
                  <a:lnTo>
                    <a:pt x="6014720" y="13732890"/>
                  </a:lnTo>
                  <a:lnTo>
                    <a:pt x="0" y="13732890"/>
                  </a:lnTo>
                  <a:lnTo>
                    <a:pt x="4091051" y="0"/>
                  </a:lnTo>
                  <a:close/>
                </a:path>
              </a:pathLst>
            </a:custGeom>
            <a:solidFill>
              <a:srgbClr val="90C226">
                <a:alpha val="8627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4405163" y="-12700"/>
            <a:ext cx="3882837" cy="10299701"/>
            <a:chOff x="0" y="0"/>
            <a:chExt cx="5177116" cy="137329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77155" cy="13732890"/>
            </a:xfrm>
            <a:custGeom>
              <a:avLst/>
              <a:gdLst/>
              <a:ahLst/>
              <a:cxnLst/>
              <a:rect l="l" t="t" r="r" b="b"/>
              <a:pathLst>
                <a:path w="5177155" h="13732890">
                  <a:moveTo>
                    <a:pt x="0" y="0"/>
                  </a:moveTo>
                  <a:lnTo>
                    <a:pt x="5177155" y="0"/>
                  </a:lnTo>
                  <a:lnTo>
                    <a:pt x="5177155" y="13732890"/>
                  </a:lnTo>
                  <a:lnTo>
                    <a:pt x="2418969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3922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3398499" y="4572000"/>
            <a:ext cx="4889501" cy="5715000"/>
            <a:chOff x="0" y="0"/>
            <a:chExt cx="6519334" cy="762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519291" cy="7620000"/>
            </a:xfrm>
            <a:custGeom>
              <a:avLst/>
              <a:gdLst/>
              <a:ahLst/>
              <a:cxnLst/>
              <a:rect l="l" t="t" r="r" b="b"/>
              <a:pathLst>
                <a:path w="6519291" h="7620000">
                  <a:moveTo>
                    <a:pt x="0" y="7620000"/>
                  </a:moveTo>
                  <a:lnTo>
                    <a:pt x="6519291" y="0"/>
                  </a:lnTo>
                  <a:lnTo>
                    <a:pt x="6519291" y="7620000"/>
                  </a:lnTo>
                  <a:close/>
                </a:path>
              </a:pathLst>
            </a:custGeom>
            <a:solidFill>
              <a:srgbClr val="54A021">
                <a:alpha val="51765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4001750" y="-12700"/>
            <a:ext cx="4281489" cy="10299701"/>
            <a:chOff x="0" y="0"/>
            <a:chExt cx="5708652" cy="1373293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08650" cy="13732890"/>
            </a:xfrm>
            <a:custGeom>
              <a:avLst/>
              <a:gdLst/>
              <a:ahLst/>
              <a:cxnLst/>
              <a:rect l="l" t="t" r="r" b="b"/>
              <a:pathLst>
                <a:path w="5708650" h="13732890">
                  <a:moveTo>
                    <a:pt x="0" y="0"/>
                  </a:moveTo>
                  <a:lnTo>
                    <a:pt x="5708650" y="0"/>
                  </a:lnTo>
                  <a:lnTo>
                    <a:pt x="5708650" y="13732890"/>
                  </a:lnTo>
                  <a:lnTo>
                    <a:pt x="4941443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48627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6348095" y="-12700"/>
            <a:ext cx="1935141" cy="10299701"/>
            <a:chOff x="0" y="0"/>
            <a:chExt cx="2580188" cy="1373293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580259" cy="13732890"/>
            </a:xfrm>
            <a:custGeom>
              <a:avLst/>
              <a:gdLst/>
              <a:ahLst/>
              <a:cxnLst/>
              <a:rect l="l" t="t" r="r" b="b"/>
              <a:pathLst>
                <a:path w="2580259" h="13732890">
                  <a:moveTo>
                    <a:pt x="2039493" y="0"/>
                  </a:moveTo>
                  <a:lnTo>
                    <a:pt x="2580259" y="0"/>
                  </a:lnTo>
                  <a:lnTo>
                    <a:pt x="2580259" y="13732890"/>
                  </a:lnTo>
                  <a:lnTo>
                    <a:pt x="0" y="13732890"/>
                  </a:lnTo>
                  <a:lnTo>
                    <a:pt x="2039493" y="0"/>
                  </a:lnTo>
                  <a:close/>
                </a:path>
              </a:pathLst>
            </a:custGeom>
            <a:solidFill>
              <a:srgbClr val="C0E474">
                <a:alpha val="48627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6408499" y="-12700"/>
            <a:ext cx="1874737" cy="10299701"/>
            <a:chOff x="0" y="0"/>
            <a:chExt cx="2499650" cy="1373293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499614" cy="13732890"/>
            </a:xfrm>
            <a:custGeom>
              <a:avLst/>
              <a:gdLst/>
              <a:ahLst/>
              <a:cxnLst/>
              <a:rect l="l" t="t" r="r" b="b"/>
              <a:pathLst>
                <a:path w="2499614" h="13732890">
                  <a:moveTo>
                    <a:pt x="0" y="0"/>
                  </a:moveTo>
                  <a:lnTo>
                    <a:pt x="2499614" y="0"/>
                  </a:lnTo>
                  <a:lnTo>
                    <a:pt x="2499614" y="13732890"/>
                  </a:lnTo>
                  <a:lnTo>
                    <a:pt x="2218817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41961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5557499" y="5384800"/>
            <a:ext cx="2725738" cy="4902200"/>
            <a:chOff x="0" y="0"/>
            <a:chExt cx="3634318" cy="653626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634359" cy="6536309"/>
            </a:xfrm>
            <a:custGeom>
              <a:avLst/>
              <a:gdLst/>
              <a:ahLst/>
              <a:cxnLst/>
              <a:rect l="l" t="t" r="r" b="b"/>
              <a:pathLst>
                <a:path w="3634359" h="6536309">
                  <a:moveTo>
                    <a:pt x="0" y="6536309"/>
                  </a:moveTo>
                  <a:lnTo>
                    <a:pt x="3634359" y="0"/>
                  </a:lnTo>
                  <a:lnTo>
                    <a:pt x="3634359" y="6536309"/>
                  </a:lnTo>
                  <a:close/>
                </a:path>
              </a:pathLst>
            </a:custGeom>
            <a:solidFill>
              <a:srgbClr val="90C226">
                <a:alpha val="63922"/>
              </a:srgbClr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0" y="6019800"/>
            <a:ext cx="673100" cy="4267200"/>
            <a:chOff x="0" y="0"/>
            <a:chExt cx="897466" cy="56896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97509" cy="5689600"/>
            </a:xfrm>
            <a:custGeom>
              <a:avLst/>
              <a:gdLst/>
              <a:ahLst/>
              <a:cxnLst/>
              <a:rect l="l" t="t" r="r" b="b"/>
              <a:pathLst>
                <a:path w="897509" h="5689600">
                  <a:moveTo>
                    <a:pt x="0" y="5689600"/>
                  </a:moveTo>
                  <a:lnTo>
                    <a:pt x="0" y="0"/>
                  </a:lnTo>
                  <a:lnTo>
                    <a:pt x="897509" y="5689600"/>
                  </a:lnTo>
                  <a:close/>
                </a:path>
              </a:pathLst>
            </a:custGeom>
            <a:solidFill>
              <a:srgbClr val="90C226">
                <a:alpha val="72157"/>
              </a:srgbClr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1612540" y="344538"/>
            <a:ext cx="6771146" cy="1179579"/>
          </a:xfrm>
          <a:custGeom>
            <a:avLst/>
            <a:gdLst/>
            <a:ahLst/>
            <a:cxnLst/>
            <a:rect l="l" t="t" r="r" b="b"/>
            <a:pathLst>
              <a:path w="6771146" h="1179579">
                <a:moveTo>
                  <a:pt x="0" y="0"/>
                </a:moveTo>
                <a:lnTo>
                  <a:pt x="6771146" y="0"/>
                </a:lnTo>
                <a:lnTo>
                  <a:pt x="6771146" y="1179579"/>
                </a:lnTo>
                <a:lnTo>
                  <a:pt x="0" y="11795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AutoShape 21"/>
          <p:cNvSpPr/>
          <p:nvPr/>
        </p:nvSpPr>
        <p:spPr>
          <a:xfrm rot="4791364">
            <a:off x="9738483" y="5143500"/>
            <a:ext cx="10464870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 rot="8776573">
            <a:off x="10406482" y="7904560"/>
            <a:ext cx="8608175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3" name="Group 23"/>
          <p:cNvGrpSpPr/>
          <p:nvPr/>
        </p:nvGrpSpPr>
        <p:grpSpPr>
          <a:xfrm>
            <a:off x="13772214" y="-12700"/>
            <a:ext cx="4511024" cy="10299701"/>
            <a:chOff x="0" y="0"/>
            <a:chExt cx="6014698" cy="1373293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014720" cy="13732890"/>
            </a:xfrm>
            <a:custGeom>
              <a:avLst/>
              <a:gdLst/>
              <a:ahLst/>
              <a:cxnLst/>
              <a:rect l="l" t="t" r="r" b="b"/>
              <a:pathLst>
                <a:path w="6014720" h="13732890">
                  <a:moveTo>
                    <a:pt x="4091051" y="0"/>
                  </a:moveTo>
                  <a:lnTo>
                    <a:pt x="6014720" y="0"/>
                  </a:lnTo>
                  <a:lnTo>
                    <a:pt x="6014720" y="13732890"/>
                  </a:lnTo>
                  <a:lnTo>
                    <a:pt x="0" y="13732890"/>
                  </a:lnTo>
                  <a:lnTo>
                    <a:pt x="4091051" y="0"/>
                  </a:lnTo>
                  <a:close/>
                </a:path>
              </a:pathLst>
            </a:custGeom>
            <a:solidFill>
              <a:srgbClr val="90C226">
                <a:alpha val="8627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4405163" y="-12700"/>
            <a:ext cx="3882837" cy="10299701"/>
            <a:chOff x="0" y="0"/>
            <a:chExt cx="5177116" cy="1373293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177155" cy="13732890"/>
            </a:xfrm>
            <a:custGeom>
              <a:avLst/>
              <a:gdLst/>
              <a:ahLst/>
              <a:cxnLst/>
              <a:rect l="l" t="t" r="r" b="b"/>
              <a:pathLst>
                <a:path w="5177155" h="13732890">
                  <a:moveTo>
                    <a:pt x="0" y="0"/>
                  </a:moveTo>
                  <a:lnTo>
                    <a:pt x="5177155" y="0"/>
                  </a:lnTo>
                  <a:lnTo>
                    <a:pt x="5177155" y="13732890"/>
                  </a:lnTo>
                  <a:lnTo>
                    <a:pt x="2418969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3922"/>
              </a:srgbClr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3398499" y="4572000"/>
            <a:ext cx="4889501" cy="5715000"/>
            <a:chOff x="0" y="0"/>
            <a:chExt cx="6519334" cy="762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519291" cy="7620000"/>
            </a:xfrm>
            <a:custGeom>
              <a:avLst/>
              <a:gdLst/>
              <a:ahLst/>
              <a:cxnLst/>
              <a:rect l="l" t="t" r="r" b="b"/>
              <a:pathLst>
                <a:path w="6519291" h="7620000">
                  <a:moveTo>
                    <a:pt x="0" y="7620000"/>
                  </a:moveTo>
                  <a:lnTo>
                    <a:pt x="6519291" y="0"/>
                  </a:lnTo>
                  <a:lnTo>
                    <a:pt x="6519291" y="7620000"/>
                  </a:lnTo>
                  <a:close/>
                </a:path>
              </a:pathLst>
            </a:custGeom>
            <a:solidFill>
              <a:srgbClr val="54A021">
                <a:alpha val="51765"/>
              </a:srgbClr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4001750" y="-12700"/>
            <a:ext cx="4281489" cy="10299701"/>
            <a:chOff x="0" y="0"/>
            <a:chExt cx="5708652" cy="13732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5708650" cy="13732890"/>
            </a:xfrm>
            <a:custGeom>
              <a:avLst/>
              <a:gdLst/>
              <a:ahLst/>
              <a:cxnLst/>
              <a:rect l="l" t="t" r="r" b="b"/>
              <a:pathLst>
                <a:path w="5708650" h="13732890">
                  <a:moveTo>
                    <a:pt x="0" y="0"/>
                  </a:moveTo>
                  <a:lnTo>
                    <a:pt x="5708650" y="0"/>
                  </a:lnTo>
                  <a:lnTo>
                    <a:pt x="5708650" y="13732890"/>
                  </a:lnTo>
                  <a:lnTo>
                    <a:pt x="4941443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48627"/>
              </a:srgbClr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6348095" y="-12700"/>
            <a:ext cx="1935141" cy="10299701"/>
            <a:chOff x="0" y="0"/>
            <a:chExt cx="2580188" cy="13732934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580259" cy="13732890"/>
            </a:xfrm>
            <a:custGeom>
              <a:avLst/>
              <a:gdLst/>
              <a:ahLst/>
              <a:cxnLst/>
              <a:rect l="l" t="t" r="r" b="b"/>
              <a:pathLst>
                <a:path w="2580259" h="13732890">
                  <a:moveTo>
                    <a:pt x="2039493" y="0"/>
                  </a:moveTo>
                  <a:lnTo>
                    <a:pt x="2580259" y="0"/>
                  </a:lnTo>
                  <a:lnTo>
                    <a:pt x="2580259" y="13732890"/>
                  </a:lnTo>
                  <a:lnTo>
                    <a:pt x="0" y="13732890"/>
                  </a:lnTo>
                  <a:lnTo>
                    <a:pt x="2039493" y="0"/>
                  </a:lnTo>
                  <a:close/>
                </a:path>
              </a:pathLst>
            </a:custGeom>
            <a:solidFill>
              <a:srgbClr val="C0E474">
                <a:alpha val="48627"/>
              </a:srgbClr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6408499" y="-12700"/>
            <a:ext cx="1874737" cy="10299701"/>
            <a:chOff x="0" y="0"/>
            <a:chExt cx="2499650" cy="13732934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499614" cy="13732890"/>
            </a:xfrm>
            <a:custGeom>
              <a:avLst/>
              <a:gdLst/>
              <a:ahLst/>
              <a:cxnLst/>
              <a:rect l="l" t="t" r="r" b="b"/>
              <a:pathLst>
                <a:path w="2499614" h="13732890">
                  <a:moveTo>
                    <a:pt x="0" y="0"/>
                  </a:moveTo>
                  <a:lnTo>
                    <a:pt x="2499614" y="0"/>
                  </a:lnTo>
                  <a:lnTo>
                    <a:pt x="2499614" y="13732890"/>
                  </a:lnTo>
                  <a:lnTo>
                    <a:pt x="2218817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41961"/>
              </a:srgbClr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5557499" y="5384800"/>
            <a:ext cx="2725738" cy="4902200"/>
            <a:chOff x="0" y="0"/>
            <a:chExt cx="3634318" cy="6536266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634359" cy="6536309"/>
            </a:xfrm>
            <a:custGeom>
              <a:avLst/>
              <a:gdLst/>
              <a:ahLst/>
              <a:cxnLst/>
              <a:rect l="l" t="t" r="r" b="b"/>
              <a:pathLst>
                <a:path w="3634359" h="6536309">
                  <a:moveTo>
                    <a:pt x="0" y="6536309"/>
                  </a:moveTo>
                  <a:lnTo>
                    <a:pt x="3634359" y="0"/>
                  </a:lnTo>
                  <a:lnTo>
                    <a:pt x="3634359" y="6536309"/>
                  </a:lnTo>
                  <a:close/>
                </a:path>
              </a:pathLst>
            </a:custGeom>
            <a:solidFill>
              <a:srgbClr val="90C226">
                <a:alpha val="63922"/>
              </a:srgbClr>
            </a:solidFill>
          </p:spPr>
        </p:sp>
      </p:grpSp>
      <p:grpSp>
        <p:nvGrpSpPr>
          <p:cNvPr id="37" name="Group 37"/>
          <p:cNvGrpSpPr/>
          <p:nvPr/>
        </p:nvGrpSpPr>
        <p:grpSpPr>
          <a:xfrm rot="-10800000">
            <a:off x="0" y="0"/>
            <a:ext cx="1263894" cy="8499231"/>
            <a:chOff x="0" y="0"/>
            <a:chExt cx="1685192" cy="11332308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685163" cy="11332337"/>
            </a:xfrm>
            <a:custGeom>
              <a:avLst/>
              <a:gdLst/>
              <a:ahLst/>
              <a:cxnLst/>
              <a:rect l="l" t="t" r="r" b="b"/>
              <a:pathLst>
                <a:path w="1685163" h="11332337">
                  <a:moveTo>
                    <a:pt x="0" y="11332337"/>
                  </a:moveTo>
                  <a:lnTo>
                    <a:pt x="1685163" y="0"/>
                  </a:lnTo>
                  <a:lnTo>
                    <a:pt x="1685163" y="11332337"/>
                  </a:lnTo>
                  <a:close/>
                </a:path>
              </a:pathLst>
            </a:custGeom>
            <a:solidFill>
              <a:srgbClr val="90C226">
                <a:alpha val="72157"/>
              </a:srgbClr>
            </a:solidFill>
          </p:spPr>
        </p:sp>
      </p:grpSp>
      <p:sp>
        <p:nvSpPr>
          <p:cNvPr id="41" name="TextBox 41"/>
          <p:cNvSpPr txBox="1"/>
          <p:nvPr/>
        </p:nvSpPr>
        <p:spPr>
          <a:xfrm>
            <a:off x="1140471" y="2071980"/>
            <a:ext cx="14236158" cy="1623289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5764A3"/>
                </a:solidFill>
                <a:latin typeface="Trebuchet MS"/>
                <a:ea typeface="Trebuchet MS"/>
                <a:cs typeface="Trebuchet MS"/>
                <a:sym typeface="Trebuchet MS"/>
              </a:rPr>
              <a:t>Transnational Conference with Stakeholders and General Public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5764A3"/>
                </a:solidFill>
                <a:latin typeface="Trebuchet MS"/>
                <a:ea typeface="Trebuchet MS"/>
                <a:cs typeface="Trebuchet MS"/>
                <a:sym typeface="Trebuchet MS"/>
              </a:rPr>
              <a:t>Foggia, 28.02.2025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7330116" y="8815908"/>
            <a:ext cx="7747395" cy="663312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r">
              <a:lnSpc>
                <a:spcPts val="3240"/>
              </a:lnSpc>
            </a:pPr>
            <a:r>
              <a:rPr lang="en-US" sz="2700" dirty="0">
                <a:solidFill>
                  <a:srgbClr val="231F20"/>
                </a:solidFill>
                <a:latin typeface="Trebuchet MS"/>
                <a:ea typeface="Trebuchet MS"/>
                <a:cs typeface="Trebuchet MS"/>
                <a:sym typeface="Trebuchet MS"/>
              </a:rPr>
              <a:t>Municipality of Fasano, Giuseppe Pugliese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2761323" y="4572000"/>
            <a:ext cx="10606974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799" b="1" dirty="0">
                <a:solidFill>
                  <a:srgbClr val="C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PILOT ACTION</a:t>
            </a:r>
          </a:p>
          <a:p>
            <a:pPr algn="ctr">
              <a:lnSpc>
                <a:spcPts val="6719"/>
              </a:lnSpc>
            </a:pPr>
            <a:r>
              <a:rPr lang="en-US" sz="4799" b="1" dirty="0">
                <a:solidFill>
                  <a:srgbClr val="C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Municipality of </a:t>
            </a:r>
            <a:r>
              <a:rPr lang="en-US" sz="4799" b="1" dirty="0" err="1">
                <a:solidFill>
                  <a:srgbClr val="C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Fasano</a:t>
            </a:r>
            <a:endParaRPr lang="en-US" sz="4799" b="1" dirty="0">
              <a:solidFill>
                <a:srgbClr val="C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4791364">
            <a:off x="9738483" y="5143500"/>
            <a:ext cx="10464870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8776573">
            <a:off x="10406482" y="7904560"/>
            <a:ext cx="8608175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3772214" y="-12700"/>
            <a:ext cx="4511024" cy="10299701"/>
            <a:chOff x="0" y="0"/>
            <a:chExt cx="6014698" cy="137329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014720" cy="13732890"/>
            </a:xfrm>
            <a:custGeom>
              <a:avLst/>
              <a:gdLst/>
              <a:ahLst/>
              <a:cxnLst/>
              <a:rect l="l" t="t" r="r" b="b"/>
              <a:pathLst>
                <a:path w="6014720" h="13732890">
                  <a:moveTo>
                    <a:pt x="4091051" y="0"/>
                  </a:moveTo>
                  <a:lnTo>
                    <a:pt x="6014720" y="0"/>
                  </a:lnTo>
                  <a:lnTo>
                    <a:pt x="6014720" y="13732890"/>
                  </a:lnTo>
                  <a:lnTo>
                    <a:pt x="0" y="13732890"/>
                  </a:lnTo>
                  <a:lnTo>
                    <a:pt x="4091051" y="0"/>
                  </a:lnTo>
                  <a:close/>
                </a:path>
              </a:pathLst>
            </a:custGeom>
            <a:solidFill>
              <a:srgbClr val="90C226">
                <a:alpha val="8627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4405163" y="-12700"/>
            <a:ext cx="3882837" cy="10299701"/>
            <a:chOff x="0" y="0"/>
            <a:chExt cx="5177116" cy="137329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77155" cy="13732890"/>
            </a:xfrm>
            <a:custGeom>
              <a:avLst/>
              <a:gdLst/>
              <a:ahLst/>
              <a:cxnLst/>
              <a:rect l="l" t="t" r="r" b="b"/>
              <a:pathLst>
                <a:path w="5177155" h="13732890">
                  <a:moveTo>
                    <a:pt x="0" y="0"/>
                  </a:moveTo>
                  <a:lnTo>
                    <a:pt x="5177155" y="0"/>
                  </a:lnTo>
                  <a:lnTo>
                    <a:pt x="5177155" y="13732890"/>
                  </a:lnTo>
                  <a:lnTo>
                    <a:pt x="2418969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3922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3398499" y="4572000"/>
            <a:ext cx="4889501" cy="5715000"/>
            <a:chOff x="0" y="0"/>
            <a:chExt cx="6519334" cy="762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519291" cy="7620000"/>
            </a:xfrm>
            <a:custGeom>
              <a:avLst/>
              <a:gdLst/>
              <a:ahLst/>
              <a:cxnLst/>
              <a:rect l="l" t="t" r="r" b="b"/>
              <a:pathLst>
                <a:path w="6519291" h="7620000">
                  <a:moveTo>
                    <a:pt x="0" y="7620000"/>
                  </a:moveTo>
                  <a:lnTo>
                    <a:pt x="6519291" y="0"/>
                  </a:lnTo>
                  <a:lnTo>
                    <a:pt x="6519291" y="7620000"/>
                  </a:lnTo>
                  <a:close/>
                </a:path>
              </a:pathLst>
            </a:custGeom>
            <a:solidFill>
              <a:srgbClr val="54A021">
                <a:alpha val="51765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4010670" y="-12701"/>
            <a:ext cx="4281489" cy="10299701"/>
            <a:chOff x="0" y="0"/>
            <a:chExt cx="5708652" cy="1373293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08650" cy="13732890"/>
            </a:xfrm>
            <a:custGeom>
              <a:avLst/>
              <a:gdLst/>
              <a:ahLst/>
              <a:cxnLst/>
              <a:rect l="l" t="t" r="r" b="b"/>
              <a:pathLst>
                <a:path w="5708650" h="13732890">
                  <a:moveTo>
                    <a:pt x="0" y="0"/>
                  </a:moveTo>
                  <a:lnTo>
                    <a:pt x="5708650" y="0"/>
                  </a:lnTo>
                  <a:lnTo>
                    <a:pt x="5708650" y="13732890"/>
                  </a:lnTo>
                  <a:lnTo>
                    <a:pt x="4941443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48627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6348095" y="-12700"/>
            <a:ext cx="1935141" cy="10299701"/>
            <a:chOff x="0" y="0"/>
            <a:chExt cx="2580188" cy="1373293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580259" cy="13732890"/>
            </a:xfrm>
            <a:custGeom>
              <a:avLst/>
              <a:gdLst/>
              <a:ahLst/>
              <a:cxnLst/>
              <a:rect l="l" t="t" r="r" b="b"/>
              <a:pathLst>
                <a:path w="2580259" h="13732890">
                  <a:moveTo>
                    <a:pt x="2039493" y="0"/>
                  </a:moveTo>
                  <a:lnTo>
                    <a:pt x="2580259" y="0"/>
                  </a:lnTo>
                  <a:lnTo>
                    <a:pt x="2580259" y="13732890"/>
                  </a:lnTo>
                  <a:lnTo>
                    <a:pt x="0" y="13732890"/>
                  </a:lnTo>
                  <a:lnTo>
                    <a:pt x="2039493" y="0"/>
                  </a:lnTo>
                  <a:close/>
                </a:path>
              </a:pathLst>
            </a:custGeom>
            <a:solidFill>
              <a:srgbClr val="C0E474">
                <a:alpha val="48627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6408499" y="-12700"/>
            <a:ext cx="1874737" cy="10299701"/>
            <a:chOff x="0" y="0"/>
            <a:chExt cx="2499650" cy="1373293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499614" cy="13732890"/>
            </a:xfrm>
            <a:custGeom>
              <a:avLst/>
              <a:gdLst/>
              <a:ahLst/>
              <a:cxnLst/>
              <a:rect l="l" t="t" r="r" b="b"/>
              <a:pathLst>
                <a:path w="2499614" h="13732890">
                  <a:moveTo>
                    <a:pt x="0" y="0"/>
                  </a:moveTo>
                  <a:lnTo>
                    <a:pt x="2499614" y="0"/>
                  </a:lnTo>
                  <a:lnTo>
                    <a:pt x="2499614" y="13732890"/>
                  </a:lnTo>
                  <a:lnTo>
                    <a:pt x="2218817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41961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5557499" y="5384800"/>
            <a:ext cx="2725738" cy="4902200"/>
            <a:chOff x="0" y="0"/>
            <a:chExt cx="3634318" cy="653626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634359" cy="6536309"/>
            </a:xfrm>
            <a:custGeom>
              <a:avLst/>
              <a:gdLst/>
              <a:ahLst/>
              <a:cxnLst/>
              <a:rect l="l" t="t" r="r" b="b"/>
              <a:pathLst>
                <a:path w="3634359" h="6536309">
                  <a:moveTo>
                    <a:pt x="0" y="6536309"/>
                  </a:moveTo>
                  <a:lnTo>
                    <a:pt x="3634359" y="0"/>
                  </a:lnTo>
                  <a:lnTo>
                    <a:pt x="3634359" y="6536309"/>
                  </a:lnTo>
                  <a:close/>
                </a:path>
              </a:pathLst>
            </a:custGeom>
            <a:solidFill>
              <a:srgbClr val="90C226">
                <a:alpha val="63922"/>
              </a:srgbClr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0" y="6019800"/>
            <a:ext cx="673100" cy="4267200"/>
            <a:chOff x="0" y="0"/>
            <a:chExt cx="897466" cy="56896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97509" cy="5689600"/>
            </a:xfrm>
            <a:custGeom>
              <a:avLst/>
              <a:gdLst/>
              <a:ahLst/>
              <a:cxnLst/>
              <a:rect l="l" t="t" r="r" b="b"/>
              <a:pathLst>
                <a:path w="897509" h="5689600">
                  <a:moveTo>
                    <a:pt x="0" y="5689600"/>
                  </a:moveTo>
                  <a:lnTo>
                    <a:pt x="0" y="0"/>
                  </a:lnTo>
                  <a:lnTo>
                    <a:pt x="897509" y="5689600"/>
                  </a:lnTo>
                  <a:close/>
                </a:path>
              </a:pathLst>
            </a:custGeom>
            <a:solidFill>
              <a:srgbClr val="90C226">
                <a:alpha val="72157"/>
              </a:srgbClr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1612540" y="344538"/>
            <a:ext cx="6771146" cy="1179579"/>
          </a:xfrm>
          <a:custGeom>
            <a:avLst/>
            <a:gdLst/>
            <a:ahLst/>
            <a:cxnLst/>
            <a:rect l="l" t="t" r="r" b="b"/>
            <a:pathLst>
              <a:path w="6771146" h="1179579">
                <a:moveTo>
                  <a:pt x="0" y="0"/>
                </a:moveTo>
                <a:lnTo>
                  <a:pt x="6771146" y="0"/>
                </a:lnTo>
                <a:lnTo>
                  <a:pt x="6771146" y="1179579"/>
                </a:lnTo>
                <a:lnTo>
                  <a:pt x="0" y="11795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612540" y="344538"/>
            <a:ext cx="6771146" cy="1179579"/>
          </a:xfrm>
          <a:custGeom>
            <a:avLst/>
            <a:gdLst/>
            <a:ahLst/>
            <a:cxnLst/>
            <a:rect l="l" t="t" r="r" b="b"/>
            <a:pathLst>
              <a:path w="6771146" h="1179579">
                <a:moveTo>
                  <a:pt x="0" y="0"/>
                </a:moveTo>
                <a:lnTo>
                  <a:pt x="6771146" y="0"/>
                </a:lnTo>
                <a:lnTo>
                  <a:pt x="6771146" y="1179579"/>
                </a:lnTo>
                <a:lnTo>
                  <a:pt x="0" y="11795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859989" y="2480346"/>
            <a:ext cx="5547707" cy="541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24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HOW WILL BE MANAGED:</a:t>
            </a:r>
          </a:p>
        </p:txBody>
      </p:sp>
      <p:sp>
        <p:nvSpPr>
          <p:cNvPr id="26" name="TextBox 23">
            <a:extLst>
              <a:ext uri="{FF2B5EF4-FFF2-40B4-BE49-F238E27FC236}">
                <a16:creationId xmlns:a16="http://schemas.microsoft.com/office/drawing/2014/main" id="{6DD8F78A-2ED6-4230-A383-7B68753553C5}"/>
              </a:ext>
            </a:extLst>
          </p:cNvPr>
          <p:cNvSpPr txBox="1"/>
          <p:nvPr/>
        </p:nvSpPr>
        <p:spPr>
          <a:xfrm>
            <a:off x="8191380" y="759413"/>
            <a:ext cx="7185249" cy="5774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PILOT ACTION IDEA – Fasano (IT)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D6AE2CD6-0E5E-42CE-B8E4-26780C50EA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254" y="4711452"/>
            <a:ext cx="1574953" cy="2115609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EC65CCDF-AFEF-4CE4-9BC2-47E420800E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2352" y="2407196"/>
            <a:ext cx="3881131" cy="2200201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884B9298-2DF1-49DF-88E4-C448AAD29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715" y="7015708"/>
            <a:ext cx="2886925" cy="2115609"/>
          </a:xfrm>
          <a:prstGeom prst="rect">
            <a:avLst/>
          </a:prstGeom>
        </p:spPr>
      </p:pic>
      <p:sp>
        <p:nvSpPr>
          <p:cNvPr id="30" name="TextBox 23">
            <a:extLst>
              <a:ext uri="{FF2B5EF4-FFF2-40B4-BE49-F238E27FC236}">
                <a16:creationId xmlns:a16="http://schemas.microsoft.com/office/drawing/2014/main" id="{E50850B6-0F44-47B7-B55D-349997D70E9D}"/>
              </a:ext>
            </a:extLst>
          </p:cNvPr>
          <p:cNvSpPr txBox="1"/>
          <p:nvPr/>
        </p:nvSpPr>
        <p:spPr>
          <a:xfrm>
            <a:off x="7117027" y="1252208"/>
            <a:ext cx="9653943" cy="11699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CONNECTING MAIN TOURIST ATTRACTIONS  </a:t>
            </a:r>
          </a:p>
          <a:p>
            <a:pPr algn="ctr">
              <a:lnSpc>
                <a:spcPts val="4759"/>
              </a:lnSpc>
            </a:pP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BY  </a:t>
            </a:r>
            <a:r>
              <a:rPr lang="en-US" sz="28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ELECTRIC VAN FOR COLLECTIVE TRANSPORT</a:t>
            </a:r>
          </a:p>
        </p:txBody>
      </p:sp>
      <p:sp>
        <p:nvSpPr>
          <p:cNvPr id="31" name="TextBox 23">
            <a:extLst>
              <a:ext uri="{FF2B5EF4-FFF2-40B4-BE49-F238E27FC236}">
                <a16:creationId xmlns:a16="http://schemas.microsoft.com/office/drawing/2014/main" id="{43754761-D0F1-4668-A5EF-3B3B504EFF87}"/>
              </a:ext>
            </a:extLst>
          </p:cNvPr>
          <p:cNvSpPr txBox="1"/>
          <p:nvPr/>
        </p:nvSpPr>
        <p:spPr>
          <a:xfrm>
            <a:off x="829091" y="3487316"/>
            <a:ext cx="10331133" cy="829934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prstDash val="dashDot"/>
          </a:ln>
        </p:spPr>
        <p:txBody>
          <a:bodyPr wrap="square" lIns="144000" tIns="144000" rIns="144000" bIns="14400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BOOKING by single tourist / tourist facilities (hotels, agencies, etc.)</a:t>
            </a:r>
          </a:p>
        </p:txBody>
      </p:sp>
      <p:sp>
        <p:nvSpPr>
          <p:cNvPr id="32" name="TextBox 23">
            <a:extLst>
              <a:ext uri="{FF2B5EF4-FFF2-40B4-BE49-F238E27FC236}">
                <a16:creationId xmlns:a16="http://schemas.microsoft.com/office/drawing/2014/main" id="{47998256-6105-4070-87ED-075E6A382873}"/>
              </a:ext>
            </a:extLst>
          </p:cNvPr>
          <p:cNvSpPr txBox="1"/>
          <p:nvPr/>
        </p:nvSpPr>
        <p:spPr>
          <a:xfrm>
            <a:off x="923452" y="5359524"/>
            <a:ext cx="10164764" cy="831923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prstDash val="dashDot"/>
          </a:ln>
        </p:spPr>
        <p:txBody>
          <a:bodyPr wrap="square" lIns="144000" tIns="144000" rIns="144000" bIns="14400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MANAGED by Info Points (Fasano city, Torre </a:t>
            </a:r>
            <a:r>
              <a:rPr lang="en-US" sz="24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Canne</a:t>
            </a:r>
            <a:r>
              <a:rPr lang="en-US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and </a:t>
            </a:r>
            <a:r>
              <a:rPr lang="en-US" sz="24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Savelletri</a:t>
            </a:r>
            <a:r>
              <a:rPr lang="en-US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 </a:t>
            </a:r>
          </a:p>
        </p:txBody>
      </p:sp>
      <p:sp>
        <p:nvSpPr>
          <p:cNvPr id="33" name="TextBox 23">
            <a:extLst>
              <a:ext uri="{FF2B5EF4-FFF2-40B4-BE49-F238E27FC236}">
                <a16:creationId xmlns:a16="http://schemas.microsoft.com/office/drawing/2014/main" id="{CAF9A054-00F5-4238-A997-26E056479EDC}"/>
              </a:ext>
            </a:extLst>
          </p:cNvPr>
          <p:cNvSpPr txBox="1"/>
          <p:nvPr/>
        </p:nvSpPr>
        <p:spPr>
          <a:xfrm>
            <a:off x="990380" y="7015708"/>
            <a:ext cx="9521772" cy="831923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prstDash val="dashDot"/>
          </a:ln>
        </p:spPr>
        <p:txBody>
          <a:bodyPr wrap="square" lIns="144000" tIns="144000" rIns="144000" bIns="14400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Agreement with a transport service agency (driving) </a:t>
            </a:r>
          </a:p>
        </p:txBody>
      </p:sp>
      <p:sp>
        <p:nvSpPr>
          <p:cNvPr id="35" name="Freccia circolare a destra 34">
            <a:extLst>
              <a:ext uri="{FF2B5EF4-FFF2-40B4-BE49-F238E27FC236}">
                <a16:creationId xmlns:a16="http://schemas.microsoft.com/office/drawing/2014/main" id="{AFD28955-3F08-414C-A622-4567AA9C1FAF}"/>
              </a:ext>
            </a:extLst>
          </p:cNvPr>
          <p:cNvSpPr/>
          <p:nvPr/>
        </p:nvSpPr>
        <p:spPr>
          <a:xfrm>
            <a:off x="11692005" y="3723912"/>
            <a:ext cx="760133" cy="2301323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6" name="Freccia circolare a destra 35">
            <a:extLst>
              <a:ext uri="{FF2B5EF4-FFF2-40B4-BE49-F238E27FC236}">
                <a16:creationId xmlns:a16="http://schemas.microsoft.com/office/drawing/2014/main" id="{DA1BB841-7271-4634-A483-6DAEFC0A671B}"/>
              </a:ext>
            </a:extLst>
          </p:cNvPr>
          <p:cNvSpPr/>
          <p:nvPr/>
        </p:nvSpPr>
        <p:spPr>
          <a:xfrm flipH="1">
            <a:off x="15156583" y="6399864"/>
            <a:ext cx="882210" cy="230132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id="{B2291E9A-4CAE-4A2F-8D92-64435D3BF8BB}"/>
              </a:ext>
            </a:extLst>
          </p:cNvPr>
          <p:cNvSpPr txBox="1"/>
          <p:nvPr/>
        </p:nvSpPr>
        <p:spPr>
          <a:xfrm>
            <a:off x="4350444" y="8693219"/>
            <a:ext cx="7159625" cy="831923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Dot"/>
          </a:ln>
        </p:spPr>
        <p:txBody>
          <a:bodyPr wrap="square" lIns="144000" tIns="144000" rIns="144000" bIns="14400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PERIOD:  2 / 3 MONTHS  - MAY – JULY 2026 </a:t>
            </a:r>
          </a:p>
        </p:txBody>
      </p:sp>
    </p:spTree>
    <p:extLst>
      <p:ext uri="{BB962C8B-B14F-4D97-AF65-F5344CB8AC3E}">
        <p14:creationId xmlns:p14="http://schemas.microsoft.com/office/powerpoint/2010/main" val="1269271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4791364">
            <a:off x="9738483" y="5143500"/>
            <a:ext cx="10464870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8776573">
            <a:off x="10406482" y="7904560"/>
            <a:ext cx="8608175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3772214" y="-12700"/>
            <a:ext cx="4511024" cy="10299701"/>
            <a:chOff x="0" y="0"/>
            <a:chExt cx="6014698" cy="137329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014720" cy="13732890"/>
            </a:xfrm>
            <a:custGeom>
              <a:avLst/>
              <a:gdLst/>
              <a:ahLst/>
              <a:cxnLst/>
              <a:rect l="l" t="t" r="r" b="b"/>
              <a:pathLst>
                <a:path w="6014720" h="13732890">
                  <a:moveTo>
                    <a:pt x="4091051" y="0"/>
                  </a:moveTo>
                  <a:lnTo>
                    <a:pt x="6014720" y="0"/>
                  </a:lnTo>
                  <a:lnTo>
                    <a:pt x="6014720" y="13732890"/>
                  </a:lnTo>
                  <a:lnTo>
                    <a:pt x="0" y="13732890"/>
                  </a:lnTo>
                  <a:lnTo>
                    <a:pt x="4091051" y="0"/>
                  </a:lnTo>
                  <a:close/>
                </a:path>
              </a:pathLst>
            </a:custGeom>
            <a:solidFill>
              <a:srgbClr val="90C226">
                <a:alpha val="8627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4405163" y="-12700"/>
            <a:ext cx="3882837" cy="10299701"/>
            <a:chOff x="0" y="0"/>
            <a:chExt cx="5177116" cy="137329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77155" cy="13732890"/>
            </a:xfrm>
            <a:custGeom>
              <a:avLst/>
              <a:gdLst/>
              <a:ahLst/>
              <a:cxnLst/>
              <a:rect l="l" t="t" r="r" b="b"/>
              <a:pathLst>
                <a:path w="5177155" h="13732890">
                  <a:moveTo>
                    <a:pt x="0" y="0"/>
                  </a:moveTo>
                  <a:lnTo>
                    <a:pt x="5177155" y="0"/>
                  </a:lnTo>
                  <a:lnTo>
                    <a:pt x="5177155" y="13732890"/>
                  </a:lnTo>
                  <a:lnTo>
                    <a:pt x="2418969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3922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3398499" y="4572000"/>
            <a:ext cx="4889501" cy="5715000"/>
            <a:chOff x="0" y="0"/>
            <a:chExt cx="6519334" cy="762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519291" cy="7620000"/>
            </a:xfrm>
            <a:custGeom>
              <a:avLst/>
              <a:gdLst/>
              <a:ahLst/>
              <a:cxnLst/>
              <a:rect l="l" t="t" r="r" b="b"/>
              <a:pathLst>
                <a:path w="6519291" h="7620000">
                  <a:moveTo>
                    <a:pt x="0" y="7620000"/>
                  </a:moveTo>
                  <a:lnTo>
                    <a:pt x="6519291" y="0"/>
                  </a:lnTo>
                  <a:lnTo>
                    <a:pt x="6519291" y="7620000"/>
                  </a:lnTo>
                  <a:close/>
                </a:path>
              </a:pathLst>
            </a:custGeom>
            <a:solidFill>
              <a:srgbClr val="54A021">
                <a:alpha val="51765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4001750" y="-12700"/>
            <a:ext cx="4281489" cy="10299701"/>
            <a:chOff x="0" y="0"/>
            <a:chExt cx="5708652" cy="1373293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08650" cy="13732890"/>
            </a:xfrm>
            <a:custGeom>
              <a:avLst/>
              <a:gdLst/>
              <a:ahLst/>
              <a:cxnLst/>
              <a:rect l="l" t="t" r="r" b="b"/>
              <a:pathLst>
                <a:path w="5708650" h="13732890">
                  <a:moveTo>
                    <a:pt x="0" y="0"/>
                  </a:moveTo>
                  <a:lnTo>
                    <a:pt x="5708650" y="0"/>
                  </a:lnTo>
                  <a:lnTo>
                    <a:pt x="5708650" y="13732890"/>
                  </a:lnTo>
                  <a:lnTo>
                    <a:pt x="4941443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48627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6348095" y="-12700"/>
            <a:ext cx="1935141" cy="10299701"/>
            <a:chOff x="0" y="0"/>
            <a:chExt cx="2580188" cy="1373293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580259" cy="13732890"/>
            </a:xfrm>
            <a:custGeom>
              <a:avLst/>
              <a:gdLst/>
              <a:ahLst/>
              <a:cxnLst/>
              <a:rect l="l" t="t" r="r" b="b"/>
              <a:pathLst>
                <a:path w="2580259" h="13732890">
                  <a:moveTo>
                    <a:pt x="2039493" y="0"/>
                  </a:moveTo>
                  <a:lnTo>
                    <a:pt x="2580259" y="0"/>
                  </a:lnTo>
                  <a:lnTo>
                    <a:pt x="2580259" y="13732890"/>
                  </a:lnTo>
                  <a:lnTo>
                    <a:pt x="0" y="13732890"/>
                  </a:lnTo>
                  <a:lnTo>
                    <a:pt x="2039493" y="0"/>
                  </a:lnTo>
                  <a:close/>
                </a:path>
              </a:pathLst>
            </a:custGeom>
            <a:solidFill>
              <a:srgbClr val="C0E474">
                <a:alpha val="48627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6408499" y="-12700"/>
            <a:ext cx="1874737" cy="10299701"/>
            <a:chOff x="0" y="0"/>
            <a:chExt cx="2499650" cy="1373293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499614" cy="13732890"/>
            </a:xfrm>
            <a:custGeom>
              <a:avLst/>
              <a:gdLst/>
              <a:ahLst/>
              <a:cxnLst/>
              <a:rect l="l" t="t" r="r" b="b"/>
              <a:pathLst>
                <a:path w="2499614" h="13732890">
                  <a:moveTo>
                    <a:pt x="0" y="0"/>
                  </a:moveTo>
                  <a:lnTo>
                    <a:pt x="2499614" y="0"/>
                  </a:lnTo>
                  <a:lnTo>
                    <a:pt x="2499614" y="13732890"/>
                  </a:lnTo>
                  <a:lnTo>
                    <a:pt x="2218817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41961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5557499" y="5384800"/>
            <a:ext cx="2725738" cy="4902200"/>
            <a:chOff x="0" y="0"/>
            <a:chExt cx="3634318" cy="653626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634359" cy="6536309"/>
            </a:xfrm>
            <a:custGeom>
              <a:avLst/>
              <a:gdLst/>
              <a:ahLst/>
              <a:cxnLst/>
              <a:rect l="l" t="t" r="r" b="b"/>
              <a:pathLst>
                <a:path w="3634359" h="6536309">
                  <a:moveTo>
                    <a:pt x="0" y="6536309"/>
                  </a:moveTo>
                  <a:lnTo>
                    <a:pt x="3634359" y="0"/>
                  </a:lnTo>
                  <a:lnTo>
                    <a:pt x="3634359" y="6536309"/>
                  </a:lnTo>
                  <a:close/>
                </a:path>
              </a:pathLst>
            </a:custGeom>
            <a:solidFill>
              <a:srgbClr val="90C226">
                <a:alpha val="63922"/>
              </a:srgbClr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0" y="6019800"/>
            <a:ext cx="673100" cy="4267200"/>
            <a:chOff x="0" y="0"/>
            <a:chExt cx="897466" cy="56896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97509" cy="5689600"/>
            </a:xfrm>
            <a:custGeom>
              <a:avLst/>
              <a:gdLst/>
              <a:ahLst/>
              <a:cxnLst/>
              <a:rect l="l" t="t" r="r" b="b"/>
              <a:pathLst>
                <a:path w="897509" h="5689600">
                  <a:moveTo>
                    <a:pt x="0" y="5689600"/>
                  </a:moveTo>
                  <a:lnTo>
                    <a:pt x="0" y="0"/>
                  </a:lnTo>
                  <a:lnTo>
                    <a:pt x="897509" y="5689600"/>
                  </a:lnTo>
                  <a:close/>
                </a:path>
              </a:pathLst>
            </a:custGeom>
            <a:solidFill>
              <a:srgbClr val="90C226">
                <a:alpha val="72157"/>
              </a:srgbClr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1612540" y="344538"/>
            <a:ext cx="6771146" cy="1179579"/>
          </a:xfrm>
          <a:custGeom>
            <a:avLst/>
            <a:gdLst/>
            <a:ahLst/>
            <a:cxnLst/>
            <a:rect l="l" t="t" r="r" b="b"/>
            <a:pathLst>
              <a:path w="6771146" h="1179579">
                <a:moveTo>
                  <a:pt x="0" y="0"/>
                </a:moveTo>
                <a:lnTo>
                  <a:pt x="6771146" y="0"/>
                </a:lnTo>
                <a:lnTo>
                  <a:pt x="6771146" y="1179579"/>
                </a:lnTo>
                <a:lnTo>
                  <a:pt x="0" y="11795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612540" y="344538"/>
            <a:ext cx="6771146" cy="1179579"/>
          </a:xfrm>
          <a:custGeom>
            <a:avLst/>
            <a:gdLst/>
            <a:ahLst/>
            <a:cxnLst/>
            <a:rect l="l" t="t" r="r" b="b"/>
            <a:pathLst>
              <a:path w="6771146" h="1179579">
                <a:moveTo>
                  <a:pt x="0" y="0"/>
                </a:moveTo>
                <a:lnTo>
                  <a:pt x="6771146" y="0"/>
                </a:lnTo>
                <a:lnTo>
                  <a:pt x="6771146" y="1179579"/>
                </a:lnTo>
                <a:lnTo>
                  <a:pt x="0" y="11795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016002" y="2897982"/>
            <a:ext cx="12895002" cy="1502002"/>
            <a:chOff x="0" y="0"/>
            <a:chExt cx="17193336" cy="200267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7193337" cy="2002670"/>
            </a:xfrm>
            <a:custGeom>
              <a:avLst/>
              <a:gdLst/>
              <a:ahLst/>
              <a:cxnLst/>
              <a:rect l="l" t="t" r="r" b="b"/>
              <a:pathLst>
                <a:path w="17193337" h="2002670">
                  <a:moveTo>
                    <a:pt x="0" y="0"/>
                  </a:moveTo>
                  <a:lnTo>
                    <a:pt x="17193337" y="0"/>
                  </a:lnTo>
                  <a:lnTo>
                    <a:pt x="17193337" y="2002670"/>
                  </a:lnTo>
                  <a:lnTo>
                    <a:pt x="0" y="20026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19050"/>
              <a:ext cx="17193336" cy="2021720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7920"/>
                </a:lnSpc>
              </a:pPr>
              <a:r>
                <a:rPr lang="en-US" sz="6600">
                  <a:solidFill>
                    <a:srgbClr val="0E4194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Thank you!</a:t>
              </a:r>
            </a:p>
          </p:txBody>
        </p:sp>
      </p:grpSp>
      <p:sp>
        <p:nvSpPr>
          <p:cNvPr id="25" name="Freeform 25"/>
          <p:cNvSpPr/>
          <p:nvPr/>
        </p:nvSpPr>
        <p:spPr>
          <a:xfrm>
            <a:off x="5859638" y="1284267"/>
            <a:ext cx="8137284" cy="4715144"/>
          </a:xfrm>
          <a:custGeom>
            <a:avLst/>
            <a:gdLst/>
            <a:ahLst/>
            <a:cxnLst/>
            <a:rect l="l" t="t" r="r" b="b"/>
            <a:pathLst>
              <a:path w="8745888" h="5214785">
                <a:moveTo>
                  <a:pt x="0" y="0"/>
                </a:moveTo>
                <a:lnTo>
                  <a:pt x="8745888" y="0"/>
                </a:lnTo>
                <a:lnTo>
                  <a:pt x="8745888" y="5214784"/>
                </a:lnTo>
                <a:lnTo>
                  <a:pt x="0" y="52147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079" b="-6079"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841044" y="6423683"/>
            <a:ext cx="14581184" cy="4026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200" b="1" dirty="0">
                <a:solidFill>
                  <a:srgbClr val="5764A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28/02/2025</a:t>
            </a:r>
          </a:p>
          <a:p>
            <a:pPr algn="l">
              <a:lnSpc>
                <a:spcPct val="150000"/>
              </a:lnSpc>
            </a:pPr>
            <a:r>
              <a:rPr lang="en-US" sz="3200" b="1" dirty="0">
                <a:solidFill>
                  <a:srgbClr val="5764A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by Giuseppe Pugliese </a:t>
            </a:r>
          </a:p>
          <a:p>
            <a:pPr algn="l">
              <a:lnSpc>
                <a:spcPct val="150000"/>
              </a:lnSpc>
            </a:pPr>
            <a:endParaRPr lang="en-US" sz="3200" b="1" dirty="0">
              <a:solidFill>
                <a:srgbClr val="5764A3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7279"/>
              </a:lnSpc>
            </a:pPr>
            <a:r>
              <a:rPr lang="en-US" sz="5199" b="1" dirty="0">
                <a:solidFill>
                  <a:srgbClr val="5764A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Lead Partner Municipality of FASANO</a:t>
            </a:r>
          </a:p>
          <a:p>
            <a:pPr algn="l">
              <a:lnSpc>
                <a:spcPts val="7279"/>
              </a:lnSpc>
            </a:pPr>
            <a:endParaRPr lang="en-US" sz="5199" b="1" dirty="0">
              <a:solidFill>
                <a:srgbClr val="5764A3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pic>
        <p:nvPicPr>
          <p:cNvPr id="3074" name="Picture 2" descr="logo colore">
            <a:extLst>
              <a:ext uri="{FF2B5EF4-FFF2-40B4-BE49-F238E27FC236}">
                <a16:creationId xmlns:a16="http://schemas.microsoft.com/office/drawing/2014/main" id="{49B39B78-A40D-4514-AF35-8FF4ABA8C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5548" y="7049202"/>
            <a:ext cx="2221217" cy="277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4791364">
            <a:off x="9738483" y="5143500"/>
            <a:ext cx="10464870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8776573">
            <a:off x="10406482" y="7904560"/>
            <a:ext cx="8608175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3772214" y="-12700"/>
            <a:ext cx="4511024" cy="10299701"/>
            <a:chOff x="0" y="0"/>
            <a:chExt cx="6014698" cy="137329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014720" cy="13732890"/>
            </a:xfrm>
            <a:custGeom>
              <a:avLst/>
              <a:gdLst/>
              <a:ahLst/>
              <a:cxnLst/>
              <a:rect l="l" t="t" r="r" b="b"/>
              <a:pathLst>
                <a:path w="6014720" h="13732890">
                  <a:moveTo>
                    <a:pt x="4091051" y="0"/>
                  </a:moveTo>
                  <a:lnTo>
                    <a:pt x="6014720" y="0"/>
                  </a:lnTo>
                  <a:lnTo>
                    <a:pt x="6014720" y="13732890"/>
                  </a:lnTo>
                  <a:lnTo>
                    <a:pt x="0" y="13732890"/>
                  </a:lnTo>
                  <a:lnTo>
                    <a:pt x="4091051" y="0"/>
                  </a:lnTo>
                  <a:close/>
                </a:path>
              </a:pathLst>
            </a:custGeom>
            <a:solidFill>
              <a:srgbClr val="90C226">
                <a:alpha val="8627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4405163" y="-12700"/>
            <a:ext cx="3882837" cy="10299701"/>
            <a:chOff x="0" y="0"/>
            <a:chExt cx="5177116" cy="137329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77155" cy="13732890"/>
            </a:xfrm>
            <a:custGeom>
              <a:avLst/>
              <a:gdLst/>
              <a:ahLst/>
              <a:cxnLst/>
              <a:rect l="l" t="t" r="r" b="b"/>
              <a:pathLst>
                <a:path w="5177155" h="13732890">
                  <a:moveTo>
                    <a:pt x="0" y="0"/>
                  </a:moveTo>
                  <a:lnTo>
                    <a:pt x="5177155" y="0"/>
                  </a:lnTo>
                  <a:lnTo>
                    <a:pt x="5177155" y="13732890"/>
                  </a:lnTo>
                  <a:lnTo>
                    <a:pt x="2418969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3922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3398499" y="4572000"/>
            <a:ext cx="4889501" cy="5715000"/>
            <a:chOff x="0" y="0"/>
            <a:chExt cx="6519334" cy="762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519291" cy="7620000"/>
            </a:xfrm>
            <a:custGeom>
              <a:avLst/>
              <a:gdLst/>
              <a:ahLst/>
              <a:cxnLst/>
              <a:rect l="l" t="t" r="r" b="b"/>
              <a:pathLst>
                <a:path w="6519291" h="7620000">
                  <a:moveTo>
                    <a:pt x="0" y="7620000"/>
                  </a:moveTo>
                  <a:lnTo>
                    <a:pt x="6519291" y="0"/>
                  </a:lnTo>
                  <a:lnTo>
                    <a:pt x="6519291" y="7620000"/>
                  </a:lnTo>
                  <a:close/>
                </a:path>
              </a:pathLst>
            </a:custGeom>
            <a:solidFill>
              <a:srgbClr val="54A021">
                <a:alpha val="51765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4001750" y="-12700"/>
            <a:ext cx="4281489" cy="10299701"/>
            <a:chOff x="0" y="0"/>
            <a:chExt cx="5708652" cy="1373293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08650" cy="13732890"/>
            </a:xfrm>
            <a:custGeom>
              <a:avLst/>
              <a:gdLst/>
              <a:ahLst/>
              <a:cxnLst/>
              <a:rect l="l" t="t" r="r" b="b"/>
              <a:pathLst>
                <a:path w="5708650" h="13732890">
                  <a:moveTo>
                    <a:pt x="0" y="0"/>
                  </a:moveTo>
                  <a:lnTo>
                    <a:pt x="5708650" y="0"/>
                  </a:lnTo>
                  <a:lnTo>
                    <a:pt x="5708650" y="13732890"/>
                  </a:lnTo>
                  <a:lnTo>
                    <a:pt x="4941443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48627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6348095" y="-12700"/>
            <a:ext cx="1935141" cy="10299701"/>
            <a:chOff x="0" y="0"/>
            <a:chExt cx="2580188" cy="1373293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580259" cy="13732890"/>
            </a:xfrm>
            <a:custGeom>
              <a:avLst/>
              <a:gdLst/>
              <a:ahLst/>
              <a:cxnLst/>
              <a:rect l="l" t="t" r="r" b="b"/>
              <a:pathLst>
                <a:path w="2580259" h="13732890">
                  <a:moveTo>
                    <a:pt x="2039493" y="0"/>
                  </a:moveTo>
                  <a:lnTo>
                    <a:pt x="2580259" y="0"/>
                  </a:lnTo>
                  <a:lnTo>
                    <a:pt x="2580259" y="13732890"/>
                  </a:lnTo>
                  <a:lnTo>
                    <a:pt x="0" y="13732890"/>
                  </a:lnTo>
                  <a:lnTo>
                    <a:pt x="2039493" y="0"/>
                  </a:lnTo>
                  <a:close/>
                </a:path>
              </a:pathLst>
            </a:custGeom>
            <a:solidFill>
              <a:srgbClr val="C0E474">
                <a:alpha val="48627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6408499" y="-12700"/>
            <a:ext cx="1874737" cy="10299701"/>
            <a:chOff x="0" y="0"/>
            <a:chExt cx="2499650" cy="1373293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499614" cy="13732890"/>
            </a:xfrm>
            <a:custGeom>
              <a:avLst/>
              <a:gdLst/>
              <a:ahLst/>
              <a:cxnLst/>
              <a:rect l="l" t="t" r="r" b="b"/>
              <a:pathLst>
                <a:path w="2499614" h="13732890">
                  <a:moveTo>
                    <a:pt x="0" y="0"/>
                  </a:moveTo>
                  <a:lnTo>
                    <a:pt x="2499614" y="0"/>
                  </a:lnTo>
                  <a:lnTo>
                    <a:pt x="2499614" y="13732890"/>
                  </a:lnTo>
                  <a:lnTo>
                    <a:pt x="2218817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41961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5557499" y="5384800"/>
            <a:ext cx="2725738" cy="4902200"/>
            <a:chOff x="0" y="0"/>
            <a:chExt cx="3634318" cy="653626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634359" cy="6536309"/>
            </a:xfrm>
            <a:custGeom>
              <a:avLst/>
              <a:gdLst/>
              <a:ahLst/>
              <a:cxnLst/>
              <a:rect l="l" t="t" r="r" b="b"/>
              <a:pathLst>
                <a:path w="3634359" h="6536309">
                  <a:moveTo>
                    <a:pt x="0" y="6536309"/>
                  </a:moveTo>
                  <a:lnTo>
                    <a:pt x="3634359" y="0"/>
                  </a:lnTo>
                  <a:lnTo>
                    <a:pt x="3634359" y="6536309"/>
                  </a:lnTo>
                  <a:close/>
                </a:path>
              </a:pathLst>
            </a:custGeom>
            <a:solidFill>
              <a:srgbClr val="90C226">
                <a:alpha val="63922"/>
              </a:srgbClr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0" y="6019800"/>
            <a:ext cx="673100" cy="4267200"/>
            <a:chOff x="0" y="0"/>
            <a:chExt cx="897466" cy="56896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97509" cy="5689600"/>
            </a:xfrm>
            <a:custGeom>
              <a:avLst/>
              <a:gdLst/>
              <a:ahLst/>
              <a:cxnLst/>
              <a:rect l="l" t="t" r="r" b="b"/>
              <a:pathLst>
                <a:path w="897509" h="5689600">
                  <a:moveTo>
                    <a:pt x="0" y="5689600"/>
                  </a:moveTo>
                  <a:lnTo>
                    <a:pt x="0" y="0"/>
                  </a:lnTo>
                  <a:lnTo>
                    <a:pt x="897509" y="5689600"/>
                  </a:lnTo>
                  <a:close/>
                </a:path>
              </a:pathLst>
            </a:custGeom>
            <a:solidFill>
              <a:srgbClr val="90C226">
                <a:alpha val="72157"/>
              </a:srgbClr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1612540" y="344538"/>
            <a:ext cx="6771146" cy="1179579"/>
          </a:xfrm>
          <a:custGeom>
            <a:avLst/>
            <a:gdLst/>
            <a:ahLst/>
            <a:cxnLst/>
            <a:rect l="l" t="t" r="r" b="b"/>
            <a:pathLst>
              <a:path w="6771146" h="1179579">
                <a:moveTo>
                  <a:pt x="0" y="0"/>
                </a:moveTo>
                <a:lnTo>
                  <a:pt x="6771146" y="0"/>
                </a:lnTo>
                <a:lnTo>
                  <a:pt x="6771146" y="1179579"/>
                </a:lnTo>
                <a:lnTo>
                  <a:pt x="0" y="11795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612540" y="344538"/>
            <a:ext cx="6771146" cy="1179579"/>
          </a:xfrm>
          <a:custGeom>
            <a:avLst/>
            <a:gdLst/>
            <a:ahLst/>
            <a:cxnLst/>
            <a:rect l="l" t="t" r="r" b="b"/>
            <a:pathLst>
              <a:path w="6771146" h="1179579">
                <a:moveTo>
                  <a:pt x="0" y="0"/>
                </a:moveTo>
                <a:lnTo>
                  <a:pt x="6771146" y="0"/>
                </a:lnTo>
                <a:lnTo>
                  <a:pt x="6771146" y="1179579"/>
                </a:lnTo>
                <a:lnTo>
                  <a:pt x="0" y="11795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6" name="TextBox 23">
            <a:extLst>
              <a:ext uri="{FF2B5EF4-FFF2-40B4-BE49-F238E27FC236}">
                <a16:creationId xmlns:a16="http://schemas.microsoft.com/office/drawing/2014/main" id="{6DD8F78A-2ED6-4230-A383-7B68753553C5}"/>
              </a:ext>
            </a:extLst>
          </p:cNvPr>
          <p:cNvSpPr txBox="1"/>
          <p:nvPr/>
        </p:nvSpPr>
        <p:spPr>
          <a:xfrm>
            <a:off x="867628" y="2964876"/>
            <a:ext cx="14320015" cy="10489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Activity  2.2 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Pilot Actions: Multimodal Service Development in the different regions</a:t>
            </a:r>
          </a:p>
        </p:txBody>
      </p:sp>
      <p:sp>
        <p:nvSpPr>
          <p:cNvPr id="28" name="TextBox 25">
            <a:extLst>
              <a:ext uri="{FF2B5EF4-FFF2-40B4-BE49-F238E27FC236}">
                <a16:creationId xmlns:a16="http://schemas.microsoft.com/office/drawing/2014/main" id="{F8CCB357-12A5-40BA-A14A-66A6D4047FAC}"/>
              </a:ext>
            </a:extLst>
          </p:cNvPr>
          <p:cNvSpPr txBox="1"/>
          <p:nvPr/>
        </p:nvSpPr>
        <p:spPr>
          <a:xfrm>
            <a:off x="863080" y="1889905"/>
            <a:ext cx="5256678" cy="861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WP 2</a:t>
            </a:r>
          </a:p>
          <a:p>
            <a:r>
              <a:rPr lang="en-US" sz="2800" b="1" dirty="0">
                <a:solidFill>
                  <a:srgbClr val="C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Intermodal Pilot Actions</a:t>
            </a:r>
          </a:p>
        </p:txBody>
      </p:sp>
      <p:sp>
        <p:nvSpPr>
          <p:cNvPr id="29" name="TextBox 23">
            <a:extLst>
              <a:ext uri="{FF2B5EF4-FFF2-40B4-BE49-F238E27FC236}">
                <a16:creationId xmlns:a16="http://schemas.microsoft.com/office/drawing/2014/main" id="{F484972E-22D1-4EAF-AE34-DF9F06EF38AC}"/>
              </a:ext>
            </a:extLst>
          </p:cNvPr>
          <p:cNvSpPr txBox="1"/>
          <p:nvPr/>
        </p:nvSpPr>
        <p:spPr>
          <a:xfrm>
            <a:off x="705853" y="4455202"/>
            <a:ext cx="15956289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Specific emphasis on fostering and demonstrate the feasibility of sustainable mobility options</a:t>
            </a:r>
          </a:p>
          <a:p>
            <a:pPr algn="just">
              <a:lnSpc>
                <a:spcPts val="4759"/>
              </a:lnSpc>
            </a:pP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total of </a:t>
            </a:r>
            <a:r>
              <a:rPr lang="en-US" sz="2800" u="sng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6 pilot act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ions will be implemented – one for each municipality: </a:t>
            </a:r>
          </a:p>
          <a:p>
            <a:pPr marL="457200" indent="-457200" algn="just">
              <a:lnSpc>
                <a:spcPts val="4759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Fasano, </a:t>
            </a: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Dugopolje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Centar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Sarajevo                    Electric buses</a:t>
            </a:r>
          </a:p>
          <a:p>
            <a:pPr marL="457200" indent="-457200" algn="just">
              <a:lnSpc>
                <a:spcPts val="4759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Gjirokaster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and </a:t>
            </a: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Budva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          </a:t>
            </a: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Tuktuk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for touristic purposes</a:t>
            </a:r>
          </a:p>
          <a:p>
            <a:pPr marL="457200" indent="-457200" algn="just">
              <a:lnSpc>
                <a:spcPts val="4759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Postojna                         Electric bicycles system</a:t>
            </a:r>
          </a:p>
        </p:txBody>
      </p:sp>
      <p:sp>
        <p:nvSpPr>
          <p:cNvPr id="30" name="Freccia a destra 29">
            <a:extLst>
              <a:ext uri="{FF2B5EF4-FFF2-40B4-BE49-F238E27FC236}">
                <a16:creationId xmlns:a16="http://schemas.microsoft.com/office/drawing/2014/main" id="{3ADB3F0A-806E-4E18-A0B6-FD05DAC2A28D}"/>
              </a:ext>
            </a:extLst>
          </p:cNvPr>
          <p:cNvSpPr/>
          <p:nvPr/>
        </p:nvSpPr>
        <p:spPr>
          <a:xfrm>
            <a:off x="7246083" y="5881886"/>
            <a:ext cx="1338684" cy="2758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reccia a destra 30">
            <a:extLst>
              <a:ext uri="{FF2B5EF4-FFF2-40B4-BE49-F238E27FC236}">
                <a16:creationId xmlns:a16="http://schemas.microsoft.com/office/drawing/2014/main" id="{469FEA93-3EF7-4E6B-B39B-9ADC34DE4230}"/>
              </a:ext>
            </a:extLst>
          </p:cNvPr>
          <p:cNvSpPr/>
          <p:nvPr/>
        </p:nvSpPr>
        <p:spPr>
          <a:xfrm>
            <a:off x="5526635" y="6511652"/>
            <a:ext cx="1338684" cy="2758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Freccia a destra 31">
            <a:extLst>
              <a:ext uri="{FF2B5EF4-FFF2-40B4-BE49-F238E27FC236}">
                <a16:creationId xmlns:a16="http://schemas.microsoft.com/office/drawing/2014/main" id="{1D350814-BD02-4E78-A1F0-D9C487E215FC}"/>
              </a:ext>
            </a:extLst>
          </p:cNvPr>
          <p:cNvSpPr/>
          <p:nvPr/>
        </p:nvSpPr>
        <p:spPr>
          <a:xfrm>
            <a:off x="3103739" y="7153672"/>
            <a:ext cx="1338684" cy="2758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8DE09BAB-BCE0-4BA1-9699-B9089BC94F4C}"/>
              </a:ext>
            </a:extLst>
          </p:cNvPr>
          <p:cNvSpPr/>
          <p:nvPr/>
        </p:nvSpPr>
        <p:spPr>
          <a:xfrm>
            <a:off x="4442423" y="8153400"/>
            <a:ext cx="9079470" cy="1141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Start period:  March 2026 – August 2026 </a:t>
            </a:r>
          </a:p>
          <a:p>
            <a:pPr>
              <a:lnSpc>
                <a:spcPct val="150000"/>
              </a:lnSpc>
            </a:pPr>
            <a:r>
              <a:rPr lang="it-IT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End </a:t>
            </a:r>
            <a:r>
              <a:rPr lang="it-IT" sz="24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period</a:t>
            </a:r>
            <a:r>
              <a:rPr lang="it-IT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:    </a:t>
            </a:r>
            <a:r>
              <a:rPr lang="it-IT" sz="24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September</a:t>
            </a:r>
            <a:r>
              <a:rPr lang="it-IT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2026 – </a:t>
            </a:r>
            <a:r>
              <a:rPr lang="it-IT" sz="24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February</a:t>
            </a:r>
            <a:r>
              <a:rPr lang="it-IT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2027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4791364">
            <a:off x="9738483" y="5143500"/>
            <a:ext cx="10464870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8776573">
            <a:off x="10406482" y="7904560"/>
            <a:ext cx="8608175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3772214" y="-12700"/>
            <a:ext cx="4511024" cy="10299701"/>
            <a:chOff x="0" y="0"/>
            <a:chExt cx="6014698" cy="137329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014720" cy="13732890"/>
            </a:xfrm>
            <a:custGeom>
              <a:avLst/>
              <a:gdLst/>
              <a:ahLst/>
              <a:cxnLst/>
              <a:rect l="l" t="t" r="r" b="b"/>
              <a:pathLst>
                <a:path w="6014720" h="13732890">
                  <a:moveTo>
                    <a:pt x="4091051" y="0"/>
                  </a:moveTo>
                  <a:lnTo>
                    <a:pt x="6014720" y="0"/>
                  </a:lnTo>
                  <a:lnTo>
                    <a:pt x="6014720" y="13732890"/>
                  </a:lnTo>
                  <a:lnTo>
                    <a:pt x="0" y="13732890"/>
                  </a:lnTo>
                  <a:lnTo>
                    <a:pt x="4091051" y="0"/>
                  </a:lnTo>
                  <a:close/>
                </a:path>
              </a:pathLst>
            </a:custGeom>
            <a:solidFill>
              <a:srgbClr val="90C226">
                <a:alpha val="8627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4405163" y="-12700"/>
            <a:ext cx="3882837" cy="10299701"/>
            <a:chOff x="0" y="0"/>
            <a:chExt cx="5177116" cy="137329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77155" cy="13732890"/>
            </a:xfrm>
            <a:custGeom>
              <a:avLst/>
              <a:gdLst/>
              <a:ahLst/>
              <a:cxnLst/>
              <a:rect l="l" t="t" r="r" b="b"/>
              <a:pathLst>
                <a:path w="5177155" h="13732890">
                  <a:moveTo>
                    <a:pt x="0" y="0"/>
                  </a:moveTo>
                  <a:lnTo>
                    <a:pt x="5177155" y="0"/>
                  </a:lnTo>
                  <a:lnTo>
                    <a:pt x="5177155" y="13732890"/>
                  </a:lnTo>
                  <a:lnTo>
                    <a:pt x="2418969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3922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3398499" y="4572000"/>
            <a:ext cx="4889501" cy="5715000"/>
            <a:chOff x="0" y="0"/>
            <a:chExt cx="6519334" cy="762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519291" cy="7620000"/>
            </a:xfrm>
            <a:custGeom>
              <a:avLst/>
              <a:gdLst/>
              <a:ahLst/>
              <a:cxnLst/>
              <a:rect l="l" t="t" r="r" b="b"/>
              <a:pathLst>
                <a:path w="6519291" h="7620000">
                  <a:moveTo>
                    <a:pt x="0" y="7620000"/>
                  </a:moveTo>
                  <a:lnTo>
                    <a:pt x="6519291" y="0"/>
                  </a:lnTo>
                  <a:lnTo>
                    <a:pt x="6519291" y="7620000"/>
                  </a:lnTo>
                  <a:close/>
                </a:path>
              </a:pathLst>
            </a:custGeom>
            <a:solidFill>
              <a:srgbClr val="54A021">
                <a:alpha val="51765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4001750" y="-12700"/>
            <a:ext cx="4281489" cy="10299701"/>
            <a:chOff x="0" y="0"/>
            <a:chExt cx="5708652" cy="1373293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08650" cy="13732890"/>
            </a:xfrm>
            <a:custGeom>
              <a:avLst/>
              <a:gdLst/>
              <a:ahLst/>
              <a:cxnLst/>
              <a:rect l="l" t="t" r="r" b="b"/>
              <a:pathLst>
                <a:path w="5708650" h="13732890">
                  <a:moveTo>
                    <a:pt x="0" y="0"/>
                  </a:moveTo>
                  <a:lnTo>
                    <a:pt x="5708650" y="0"/>
                  </a:lnTo>
                  <a:lnTo>
                    <a:pt x="5708650" y="13732890"/>
                  </a:lnTo>
                  <a:lnTo>
                    <a:pt x="4941443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48627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6348095" y="-12700"/>
            <a:ext cx="1935141" cy="10299701"/>
            <a:chOff x="0" y="0"/>
            <a:chExt cx="2580188" cy="1373293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580259" cy="13732890"/>
            </a:xfrm>
            <a:custGeom>
              <a:avLst/>
              <a:gdLst/>
              <a:ahLst/>
              <a:cxnLst/>
              <a:rect l="l" t="t" r="r" b="b"/>
              <a:pathLst>
                <a:path w="2580259" h="13732890">
                  <a:moveTo>
                    <a:pt x="2039493" y="0"/>
                  </a:moveTo>
                  <a:lnTo>
                    <a:pt x="2580259" y="0"/>
                  </a:lnTo>
                  <a:lnTo>
                    <a:pt x="2580259" y="13732890"/>
                  </a:lnTo>
                  <a:lnTo>
                    <a:pt x="0" y="13732890"/>
                  </a:lnTo>
                  <a:lnTo>
                    <a:pt x="2039493" y="0"/>
                  </a:lnTo>
                  <a:close/>
                </a:path>
              </a:pathLst>
            </a:custGeom>
            <a:solidFill>
              <a:srgbClr val="C0E474">
                <a:alpha val="48627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6408499" y="-12700"/>
            <a:ext cx="1874737" cy="10299701"/>
            <a:chOff x="0" y="0"/>
            <a:chExt cx="2499650" cy="1373293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499614" cy="13732890"/>
            </a:xfrm>
            <a:custGeom>
              <a:avLst/>
              <a:gdLst/>
              <a:ahLst/>
              <a:cxnLst/>
              <a:rect l="l" t="t" r="r" b="b"/>
              <a:pathLst>
                <a:path w="2499614" h="13732890">
                  <a:moveTo>
                    <a:pt x="0" y="0"/>
                  </a:moveTo>
                  <a:lnTo>
                    <a:pt x="2499614" y="0"/>
                  </a:lnTo>
                  <a:lnTo>
                    <a:pt x="2499614" y="13732890"/>
                  </a:lnTo>
                  <a:lnTo>
                    <a:pt x="2218817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41961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5557499" y="5384800"/>
            <a:ext cx="2725738" cy="4902200"/>
            <a:chOff x="0" y="0"/>
            <a:chExt cx="3634318" cy="653626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634359" cy="6536309"/>
            </a:xfrm>
            <a:custGeom>
              <a:avLst/>
              <a:gdLst/>
              <a:ahLst/>
              <a:cxnLst/>
              <a:rect l="l" t="t" r="r" b="b"/>
              <a:pathLst>
                <a:path w="3634359" h="6536309">
                  <a:moveTo>
                    <a:pt x="0" y="6536309"/>
                  </a:moveTo>
                  <a:lnTo>
                    <a:pt x="3634359" y="0"/>
                  </a:lnTo>
                  <a:lnTo>
                    <a:pt x="3634359" y="6536309"/>
                  </a:lnTo>
                  <a:close/>
                </a:path>
              </a:pathLst>
            </a:custGeom>
            <a:solidFill>
              <a:srgbClr val="90C226">
                <a:alpha val="63922"/>
              </a:srgbClr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0" y="6019800"/>
            <a:ext cx="673100" cy="4267200"/>
            <a:chOff x="0" y="0"/>
            <a:chExt cx="897466" cy="56896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97509" cy="5689600"/>
            </a:xfrm>
            <a:custGeom>
              <a:avLst/>
              <a:gdLst/>
              <a:ahLst/>
              <a:cxnLst/>
              <a:rect l="l" t="t" r="r" b="b"/>
              <a:pathLst>
                <a:path w="897509" h="5689600">
                  <a:moveTo>
                    <a:pt x="0" y="5689600"/>
                  </a:moveTo>
                  <a:lnTo>
                    <a:pt x="0" y="0"/>
                  </a:lnTo>
                  <a:lnTo>
                    <a:pt x="897509" y="5689600"/>
                  </a:lnTo>
                  <a:close/>
                </a:path>
              </a:pathLst>
            </a:custGeom>
            <a:solidFill>
              <a:srgbClr val="90C226">
                <a:alpha val="72157"/>
              </a:srgbClr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1612540" y="344538"/>
            <a:ext cx="6771146" cy="1179579"/>
          </a:xfrm>
          <a:custGeom>
            <a:avLst/>
            <a:gdLst/>
            <a:ahLst/>
            <a:cxnLst/>
            <a:rect l="l" t="t" r="r" b="b"/>
            <a:pathLst>
              <a:path w="6771146" h="1179579">
                <a:moveTo>
                  <a:pt x="0" y="0"/>
                </a:moveTo>
                <a:lnTo>
                  <a:pt x="6771146" y="0"/>
                </a:lnTo>
                <a:lnTo>
                  <a:pt x="6771146" y="1179579"/>
                </a:lnTo>
                <a:lnTo>
                  <a:pt x="0" y="11795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612540" y="344538"/>
            <a:ext cx="6771146" cy="1179579"/>
          </a:xfrm>
          <a:custGeom>
            <a:avLst/>
            <a:gdLst/>
            <a:ahLst/>
            <a:cxnLst/>
            <a:rect l="l" t="t" r="r" b="b"/>
            <a:pathLst>
              <a:path w="6771146" h="1179579">
                <a:moveTo>
                  <a:pt x="0" y="0"/>
                </a:moveTo>
                <a:lnTo>
                  <a:pt x="6771146" y="0"/>
                </a:lnTo>
                <a:lnTo>
                  <a:pt x="6771146" y="1179579"/>
                </a:lnTo>
                <a:lnTo>
                  <a:pt x="0" y="11795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27" name="Gruppo 26"/>
          <p:cNvGrpSpPr/>
          <p:nvPr/>
        </p:nvGrpSpPr>
        <p:grpSpPr>
          <a:xfrm>
            <a:off x="5827382" y="2391950"/>
            <a:ext cx="11991584" cy="7068012"/>
            <a:chOff x="4429092" y="2714608"/>
            <a:chExt cx="13572283" cy="635798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29092" y="2714608"/>
              <a:ext cx="13572283" cy="6357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" name="Ovale 24"/>
            <p:cNvSpPr/>
            <p:nvPr/>
          </p:nvSpPr>
          <p:spPr>
            <a:xfrm>
              <a:off x="10215570" y="6000756"/>
              <a:ext cx="357190" cy="35719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9" name="TextBox 23">
            <a:extLst>
              <a:ext uri="{FF2B5EF4-FFF2-40B4-BE49-F238E27FC236}">
                <a16:creationId xmlns:a16="http://schemas.microsoft.com/office/drawing/2014/main" id="{6DD8F78A-2ED6-4230-A383-7B68753553C5}"/>
              </a:ext>
            </a:extLst>
          </p:cNvPr>
          <p:cNvSpPr txBox="1"/>
          <p:nvPr/>
        </p:nvSpPr>
        <p:spPr>
          <a:xfrm>
            <a:off x="7775848" y="934327"/>
            <a:ext cx="7390849" cy="412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FASANO MUNICIPALITY - FIGURES AND DATA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5E1449AF-CBB4-4DED-AC6B-18E2C438EB45}"/>
              </a:ext>
            </a:extLst>
          </p:cNvPr>
          <p:cNvSpPr txBox="1"/>
          <p:nvPr/>
        </p:nvSpPr>
        <p:spPr>
          <a:xfrm>
            <a:off x="11116219" y="5514974"/>
            <a:ext cx="2923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FASANO MUNICIPALITY</a:t>
            </a:r>
          </a:p>
        </p:txBody>
      </p:sp>
      <p:sp>
        <p:nvSpPr>
          <p:cNvPr id="30" name="TextBox 23">
            <a:extLst>
              <a:ext uri="{FF2B5EF4-FFF2-40B4-BE49-F238E27FC236}">
                <a16:creationId xmlns:a16="http://schemas.microsoft.com/office/drawing/2014/main" id="{81E21090-C935-4570-8C87-17874B4A3CCF}"/>
              </a:ext>
            </a:extLst>
          </p:cNvPr>
          <p:cNvSpPr txBox="1"/>
          <p:nvPr/>
        </p:nvSpPr>
        <p:spPr>
          <a:xfrm>
            <a:off x="450749" y="1930070"/>
            <a:ext cx="5260376" cy="6704941"/>
          </a:xfrm>
          <a:prstGeom prst="rect">
            <a:avLst/>
          </a:prstGeom>
          <a:noFill/>
          <a:ln w="38100">
            <a:solidFill>
              <a:schemeClr val="tx2">
                <a:lumMod val="50000"/>
              </a:schemeClr>
            </a:solidFill>
            <a:prstDash val="dashDot"/>
          </a:ln>
        </p:spPr>
        <p:txBody>
          <a:bodyPr wrap="square" lIns="144000" tIns="144000" rIns="144000" bIns="14400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Location – Strategic position</a:t>
            </a:r>
          </a:p>
          <a:p>
            <a:pPr algn="just">
              <a:lnSpc>
                <a:spcPct val="150000"/>
              </a:lnSpc>
            </a:pPr>
            <a:endParaRPr lang="en-US" sz="2000" b="1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Central in Apulia region</a:t>
            </a:r>
          </a:p>
          <a:p>
            <a:pPr algn="just">
              <a:lnSpc>
                <a:spcPct val="150000"/>
              </a:lnSpc>
            </a:pPr>
            <a:endParaRPr lang="en-US" sz="20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About 50 km far from the large </a:t>
            </a:r>
            <a:r>
              <a:rPr lang="en-US" sz="2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centres</a:t>
            </a:r>
            <a:r>
              <a:rPr lang="en-US" sz="2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of Bari, Brindisi and Taranto</a:t>
            </a:r>
          </a:p>
          <a:p>
            <a:pPr algn="just">
              <a:lnSpc>
                <a:spcPct val="150000"/>
              </a:lnSpc>
            </a:pPr>
            <a:endParaRPr lang="en-US" sz="20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Reachable from two airports (Bari-Karol Wojtyla International Airport and Salento-Brindisi Airport) </a:t>
            </a:r>
          </a:p>
          <a:p>
            <a:pPr algn="just">
              <a:lnSpc>
                <a:spcPct val="150000"/>
              </a:lnSpc>
            </a:pPr>
            <a:endParaRPr lang="en-US" sz="20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Marks the border between the land of Bari (north west) and Salento (south east) </a:t>
            </a:r>
          </a:p>
          <a:p>
            <a:pPr>
              <a:lnSpc>
                <a:spcPct val="150000"/>
              </a:lnSpc>
            </a:pPr>
            <a:endParaRPr lang="en-US" sz="2000" dirty="0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977673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4791364">
            <a:off x="9738483" y="5143500"/>
            <a:ext cx="10464870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8776573">
            <a:off x="10406482" y="7904560"/>
            <a:ext cx="8608175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8" name="Group 18"/>
          <p:cNvGrpSpPr/>
          <p:nvPr/>
        </p:nvGrpSpPr>
        <p:grpSpPr>
          <a:xfrm>
            <a:off x="0" y="6019800"/>
            <a:ext cx="673100" cy="4267200"/>
            <a:chOff x="0" y="0"/>
            <a:chExt cx="897466" cy="56896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97509" cy="5689600"/>
            </a:xfrm>
            <a:custGeom>
              <a:avLst/>
              <a:gdLst/>
              <a:ahLst/>
              <a:cxnLst/>
              <a:rect l="l" t="t" r="r" b="b"/>
              <a:pathLst>
                <a:path w="897509" h="5689600">
                  <a:moveTo>
                    <a:pt x="0" y="5689600"/>
                  </a:moveTo>
                  <a:lnTo>
                    <a:pt x="0" y="0"/>
                  </a:lnTo>
                  <a:lnTo>
                    <a:pt x="897509" y="5689600"/>
                  </a:lnTo>
                  <a:close/>
                </a:path>
              </a:pathLst>
            </a:custGeom>
            <a:solidFill>
              <a:srgbClr val="90C226">
                <a:alpha val="72157"/>
              </a:srgbClr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1612540" y="344538"/>
            <a:ext cx="6771146" cy="1179579"/>
          </a:xfrm>
          <a:custGeom>
            <a:avLst/>
            <a:gdLst/>
            <a:ahLst/>
            <a:cxnLst/>
            <a:rect l="l" t="t" r="r" b="b"/>
            <a:pathLst>
              <a:path w="6771146" h="1179579">
                <a:moveTo>
                  <a:pt x="0" y="0"/>
                </a:moveTo>
                <a:lnTo>
                  <a:pt x="6771146" y="0"/>
                </a:lnTo>
                <a:lnTo>
                  <a:pt x="6771146" y="1179579"/>
                </a:lnTo>
                <a:lnTo>
                  <a:pt x="0" y="11795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612540" y="344538"/>
            <a:ext cx="6771146" cy="1179579"/>
          </a:xfrm>
          <a:custGeom>
            <a:avLst/>
            <a:gdLst/>
            <a:ahLst/>
            <a:cxnLst/>
            <a:rect l="l" t="t" r="r" b="b"/>
            <a:pathLst>
              <a:path w="6771146" h="1179579">
                <a:moveTo>
                  <a:pt x="0" y="0"/>
                </a:moveTo>
                <a:lnTo>
                  <a:pt x="6771146" y="0"/>
                </a:lnTo>
                <a:lnTo>
                  <a:pt x="6771146" y="1179579"/>
                </a:lnTo>
                <a:lnTo>
                  <a:pt x="0" y="11795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50" name="Gruppo 49"/>
          <p:cNvGrpSpPr/>
          <p:nvPr/>
        </p:nvGrpSpPr>
        <p:grpSpPr>
          <a:xfrm>
            <a:off x="495920" y="2020159"/>
            <a:ext cx="17153283" cy="7643866"/>
            <a:chOff x="714316" y="1928790"/>
            <a:chExt cx="17153283" cy="7643866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14316" y="1928790"/>
              <a:ext cx="17153283" cy="7639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29" name="Connettore 2 28"/>
            <p:cNvCxnSpPr/>
            <p:nvPr/>
          </p:nvCxnSpPr>
          <p:spPr>
            <a:xfrm>
              <a:off x="8858248" y="2143104"/>
              <a:ext cx="5786478" cy="4643470"/>
            </a:xfrm>
            <a:prstGeom prst="straightConnector1">
              <a:avLst/>
            </a:prstGeom>
            <a:ln w="50800" cmpd="sng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CasellaDiTesto 29"/>
            <p:cNvSpPr txBox="1"/>
            <p:nvPr/>
          </p:nvSpPr>
          <p:spPr>
            <a:xfrm rot="2406091">
              <a:off x="9831176" y="2982130"/>
              <a:ext cx="2230875" cy="40011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chemeClr val="bg1"/>
                  </a:solidFill>
                </a:rPr>
                <a:t>15 km of </a:t>
              </a:r>
              <a:r>
                <a:rPr lang="it-IT" sz="2000" dirty="0" err="1">
                  <a:solidFill>
                    <a:schemeClr val="bg1"/>
                  </a:solidFill>
                </a:rPr>
                <a:t>coastline</a:t>
              </a:r>
              <a:endParaRPr lang="it-IT" sz="2000" dirty="0">
                <a:solidFill>
                  <a:schemeClr val="bg1"/>
                </a:solidFill>
              </a:endParaRPr>
            </a:p>
          </p:txBody>
        </p:sp>
        <p:cxnSp>
          <p:nvCxnSpPr>
            <p:cNvPr id="31" name="Connettore 2 30"/>
            <p:cNvCxnSpPr/>
            <p:nvPr/>
          </p:nvCxnSpPr>
          <p:spPr>
            <a:xfrm rot="10800000" flipV="1">
              <a:off x="5572100" y="4571996"/>
              <a:ext cx="5286412" cy="2714644"/>
            </a:xfrm>
            <a:prstGeom prst="straightConnector1">
              <a:avLst/>
            </a:prstGeom>
            <a:ln w="50800" cmpd="sng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CasellaDiTesto 35"/>
            <p:cNvSpPr txBox="1"/>
            <p:nvPr/>
          </p:nvSpPr>
          <p:spPr>
            <a:xfrm>
              <a:off x="9072562" y="5500690"/>
              <a:ext cx="2230875" cy="40011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chemeClr val="bg1"/>
                  </a:solidFill>
                </a:rPr>
                <a:t>11 km </a:t>
              </a:r>
              <a:r>
                <a:rPr lang="it-IT" sz="2000" dirty="0" err="1">
                  <a:solidFill>
                    <a:schemeClr val="bg1"/>
                  </a:solidFill>
                </a:rPr>
                <a:t>Coast</a:t>
              </a:r>
              <a:r>
                <a:rPr lang="it-IT" sz="2000" dirty="0">
                  <a:solidFill>
                    <a:schemeClr val="bg1"/>
                  </a:solidFill>
                </a:rPr>
                <a:t> - Hills</a:t>
              </a:r>
            </a:p>
          </p:txBody>
        </p:sp>
        <p:sp>
          <p:nvSpPr>
            <p:cNvPr id="37" name="Ovale 36"/>
            <p:cNvSpPr/>
            <p:nvPr/>
          </p:nvSpPr>
          <p:spPr>
            <a:xfrm>
              <a:off x="8701990" y="2570600"/>
              <a:ext cx="928694" cy="785818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e 37"/>
            <p:cNvSpPr/>
            <p:nvPr/>
          </p:nvSpPr>
          <p:spPr>
            <a:xfrm>
              <a:off x="11501454" y="4857748"/>
              <a:ext cx="928694" cy="785818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38"/>
            <p:cNvSpPr/>
            <p:nvPr/>
          </p:nvSpPr>
          <p:spPr>
            <a:xfrm>
              <a:off x="4500530" y="5715004"/>
              <a:ext cx="928694" cy="785818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Ovale 39"/>
            <p:cNvSpPr/>
            <p:nvPr/>
          </p:nvSpPr>
          <p:spPr>
            <a:xfrm>
              <a:off x="4571968" y="6786574"/>
              <a:ext cx="928694" cy="785818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1" name="Ovale 40"/>
            <p:cNvSpPr/>
            <p:nvPr/>
          </p:nvSpPr>
          <p:spPr>
            <a:xfrm>
              <a:off x="6143604" y="7572392"/>
              <a:ext cx="928694" cy="785818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Ovale 41"/>
            <p:cNvSpPr/>
            <p:nvPr/>
          </p:nvSpPr>
          <p:spPr>
            <a:xfrm>
              <a:off x="12144396" y="8786838"/>
              <a:ext cx="928694" cy="785818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3" name="Ovale 42"/>
            <p:cNvSpPr/>
            <p:nvPr/>
          </p:nvSpPr>
          <p:spPr>
            <a:xfrm>
              <a:off x="11287140" y="8001020"/>
              <a:ext cx="928694" cy="785818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" name="Ovale 43"/>
            <p:cNvSpPr/>
            <p:nvPr/>
          </p:nvSpPr>
          <p:spPr>
            <a:xfrm>
              <a:off x="10787074" y="7143764"/>
              <a:ext cx="928694" cy="785818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Ovale 44"/>
            <p:cNvSpPr/>
            <p:nvPr/>
          </p:nvSpPr>
          <p:spPr>
            <a:xfrm>
              <a:off x="6072166" y="4786310"/>
              <a:ext cx="1785950" cy="157163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9" name="Ovale 48"/>
            <p:cNvSpPr/>
            <p:nvPr/>
          </p:nvSpPr>
          <p:spPr>
            <a:xfrm>
              <a:off x="8929686" y="6500822"/>
              <a:ext cx="1285884" cy="121444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2844412" y="1015314"/>
            <a:ext cx="4957092" cy="43966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2">
                <a:lumMod val="75000"/>
              </a:schemeClr>
            </a:solidFill>
            <a:prstDash val="dashDot"/>
          </a:ln>
        </p:spPr>
        <p:txBody>
          <a:bodyPr wrap="square" lIns="144000" tIns="144000" rIns="144000" bIns="14400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Open Sans"/>
                <a:ea typeface="Open Sans"/>
                <a:cs typeface="Open Sans"/>
              </a:rPr>
              <a:t>The Land characteristics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Open Sans"/>
                <a:ea typeface="Open Sans"/>
                <a:cs typeface="Open Sans"/>
              </a:rPr>
              <a:t>Highly populated (40 k)</a:t>
            </a:r>
          </a:p>
          <a:p>
            <a:pPr>
              <a:lnSpc>
                <a:spcPct val="150000"/>
              </a:lnSpc>
            </a:pPr>
            <a:r>
              <a:rPr lang="en-US" sz="2000" dirty="0" err="1">
                <a:latin typeface="Open Sans"/>
                <a:ea typeface="Open Sans"/>
                <a:cs typeface="Open Sans"/>
              </a:rPr>
              <a:t>Fasano</a:t>
            </a:r>
            <a:r>
              <a:rPr lang="en-US" sz="2000" dirty="0">
                <a:latin typeface="Open Sans"/>
                <a:ea typeface="Open Sans"/>
                <a:cs typeface="Open Sans"/>
              </a:rPr>
              <a:t> “city” (30 k)</a:t>
            </a:r>
          </a:p>
          <a:p>
            <a:pPr>
              <a:lnSpc>
                <a:spcPct val="150000"/>
              </a:lnSpc>
            </a:pPr>
            <a:r>
              <a:rPr lang="it-IT" sz="2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Ten</a:t>
            </a:r>
            <a:r>
              <a:rPr lang="it-IT" sz="2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fractions</a:t>
            </a:r>
            <a:r>
              <a:rPr lang="it-IT" sz="2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and </a:t>
            </a:r>
            <a:r>
              <a:rPr lang="it-IT" sz="2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numerous</a:t>
            </a:r>
            <a:r>
              <a:rPr lang="it-IT" sz="2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districts</a:t>
            </a:r>
            <a:endParaRPr lang="en-US" sz="2000" dirty="0">
              <a:latin typeface="Open Sans"/>
              <a:ea typeface="Open Sans"/>
              <a:cs typeface="Open Sans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Open Sans"/>
                <a:ea typeface="Open Sans"/>
                <a:cs typeface="Open Sans"/>
              </a:rPr>
              <a:t>Little villages and scattered houses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Open Sans"/>
                <a:ea typeface="Open Sans"/>
                <a:cs typeface="Open Sans"/>
              </a:rPr>
              <a:t>Large Network of country roads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Open Sans"/>
                <a:ea typeface="Open Sans"/>
                <a:cs typeface="Open Sans"/>
              </a:rPr>
              <a:t>A wide plain mixing agrarian landscape and villages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Open Sans"/>
                <a:ea typeface="Open Sans"/>
                <a:cs typeface="Open Sans"/>
              </a:rPr>
              <a:t>Highly </a:t>
            </a:r>
            <a:r>
              <a:rPr lang="en-US" sz="2000" dirty="0" err="1">
                <a:latin typeface="Open Sans"/>
                <a:ea typeface="Open Sans"/>
                <a:cs typeface="Open Sans"/>
              </a:rPr>
              <a:t>antropized</a:t>
            </a:r>
            <a:r>
              <a:rPr lang="en-US" sz="2000" dirty="0">
                <a:latin typeface="Open Sans"/>
                <a:ea typeface="Open Sans"/>
                <a:cs typeface="Open Sans"/>
              </a:rPr>
              <a:t> </a:t>
            </a:r>
          </a:p>
        </p:txBody>
      </p:sp>
      <p:sp>
        <p:nvSpPr>
          <p:cNvPr id="51" name="TextBox 23">
            <a:extLst>
              <a:ext uri="{FF2B5EF4-FFF2-40B4-BE49-F238E27FC236}">
                <a16:creationId xmlns:a16="http://schemas.microsoft.com/office/drawing/2014/main" id="{6DD8F78A-2ED6-4230-A383-7B68753553C5}"/>
              </a:ext>
            </a:extLst>
          </p:cNvPr>
          <p:cNvSpPr txBox="1"/>
          <p:nvPr/>
        </p:nvSpPr>
        <p:spPr>
          <a:xfrm>
            <a:off x="7799259" y="486674"/>
            <a:ext cx="5857916" cy="412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FASANO MUNICIPALITY - FIGURES AND DATA</a:t>
            </a:r>
          </a:p>
        </p:txBody>
      </p:sp>
    </p:spTree>
    <p:extLst>
      <p:ext uri="{BB962C8B-B14F-4D97-AF65-F5344CB8AC3E}">
        <p14:creationId xmlns:p14="http://schemas.microsoft.com/office/powerpoint/2010/main" val="3977673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4791364">
            <a:off x="9738483" y="5143500"/>
            <a:ext cx="10464870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8776573">
            <a:off x="10406482" y="7904560"/>
            <a:ext cx="8608175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8" name="Group 18"/>
          <p:cNvGrpSpPr/>
          <p:nvPr/>
        </p:nvGrpSpPr>
        <p:grpSpPr>
          <a:xfrm>
            <a:off x="0" y="6019800"/>
            <a:ext cx="673100" cy="4267200"/>
            <a:chOff x="0" y="0"/>
            <a:chExt cx="897466" cy="56896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97509" cy="5689600"/>
            </a:xfrm>
            <a:custGeom>
              <a:avLst/>
              <a:gdLst/>
              <a:ahLst/>
              <a:cxnLst/>
              <a:rect l="l" t="t" r="r" b="b"/>
              <a:pathLst>
                <a:path w="897509" h="5689600">
                  <a:moveTo>
                    <a:pt x="0" y="5689600"/>
                  </a:moveTo>
                  <a:lnTo>
                    <a:pt x="0" y="0"/>
                  </a:lnTo>
                  <a:lnTo>
                    <a:pt x="897509" y="5689600"/>
                  </a:lnTo>
                  <a:close/>
                </a:path>
              </a:pathLst>
            </a:custGeom>
            <a:solidFill>
              <a:srgbClr val="90C226">
                <a:alpha val="72157"/>
              </a:srgbClr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1612540" y="344538"/>
            <a:ext cx="6771146" cy="1179579"/>
          </a:xfrm>
          <a:custGeom>
            <a:avLst/>
            <a:gdLst/>
            <a:ahLst/>
            <a:cxnLst/>
            <a:rect l="l" t="t" r="r" b="b"/>
            <a:pathLst>
              <a:path w="6771146" h="1179579">
                <a:moveTo>
                  <a:pt x="0" y="0"/>
                </a:moveTo>
                <a:lnTo>
                  <a:pt x="6771146" y="0"/>
                </a:lnTo>
                <a:lnTo>
                  <a:pt x="6771146" y="1179579"/>
                </a:lnTo>
                <a:lnTo>
                  <a:pt x="0" y="11795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612540" y="344538"/>
            <a:ext cx="6771146" cy="1179579"/>
          </a:xfrm>
          <a:custGeom>
            <a:avLst/>
            <a:gdLst/>
            <a:ahLst/>
            <a:cxnLst/>
            <a:rect l="l" t="t" r="r" b="b"/>
            <a:pathLst>
              <a:path w="6771146" h="1179579">
                <a:moveTo>
                  <a:pt x="0" y="0"/>
                </a:moveTo>
                <a:lnTo>
                  <a:pt x="6771146" y="0"/>
                </a:lnTo>
                <a:lnTo>
                  <a:pt x="6771146" y="1179579"/>
                </a:lnTo>
                <a:lnTo>
                  <a:pt x="0" y="11795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220029" y="5676596"/>
            <a:ext cx="5444121" cy="3934952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prstDash val="dashDot"/>
          </a:ln>
        </p:spPr>
        <p:txBody>
          <a:bodyPr wrap="square" lIns="144000" tIns="144000" rIns="144000" bIns="14400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Open Sans"/>
                <a:ea typeface="Open Sans"/>
                <a:cs typeface="Open Sans"/>
              </a:rPr>
              <a:t>Strategic position, history, agriculture, landscapes, gastronomy, folklore, popular traditions … </a:t>
            </a:r>
          </a:p>
          <a:p>
            <a:pPr>
              <a:lnSpc>
                <a:spcPct val="150000"/>
              </a:lnSpc>
            </a:pPr>
            <a:endParaRPr lang="en-US" sz="2000" dirty="0">
              <a:latin typeface="Open Sans"/>
              <a:ea typeface="Open Sans"/>
              <a:cs typeface="Open Sans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Open Sans"/>
                <a:ea typeface="Open Sans"/>
                <a:cs typeface="Open Sans"/>
              </a:rPr>
              <a:t>… just some of the many aspects that have made the Lands of Fasano one of the most visited destinations by </a:t>
            </a:r>
            <a:r>
              <a:rPr lang="en-US" sz="2000" dirty="0" err="1">
                <a:latin typeface="Open Sans"/>
                <a:ea typeface="Open Sans"/>
                <a:cs typeface="Open Sans"/>
              </a:rPr>
              <a:t>travellers</a:t>
            </a:r>
            <a:r>
              <a:rPr lang="en-US" sz="2000" dirty="0">
                <a:latin typeface="Open Sans"/>
                <a:ea typeface="Open Sans"/>
                <a:cs typeface="Open Sans"/>
              </a:rPr>
              <a:t> from all over the world. </a:t>
            </a:r>
          </a:p>
        </p:txBody>
      </p:sp>
      <p:sp>
        <p:nvSpPr>
          <p:cNvPr id="51" name="TextBox 23">
            <a:extLst>
              <a:ext uri="{FF2B5EF4-FFF2-40B4-BE49-F238E27FC236}">
                <a16:creationId xmlns:a16="http://schemas.microsoft.com/office/drawing/2014/main" id="{6DD8F78A-2ED6-4230-A383-7B68753553C5}"/>
              </a:ext>
            </a:extLst>
          </p:cNvPr>
          <p:cNvSpPr txBox="1"/>
          <p:nvPr/>
        </p:nvSpPr>
        <p:spPr>
          <a:xfrm>
            <a:off x="377153" y="1647099"/>
            <a:ext cx="6771146" cy="494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Attractiveness of Fasano Lands </a:t>
            </a: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A16A05F9-9690-48B9-8384-B4E98730EB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7566" y="2411663"/>
            <a:ext cx="4581635" cy="2055044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5E1F11D2-10B6-470B-B5A6-2425D1C38A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802" y="4451267"/>
            <a:ext cx="4665022" cy="2092447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205E9CE7-09BC-48C7-B873-649622FD40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662" y="4567381"/>
            <a:ext cx="4315601" cy="193571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5B67A30-E631-46DA-9095-28883673A4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516" y="1652422"/>
            <a:ext cx="4672660" cy="233633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DF7C277-076E-4E4F-AC10-A3B2151D93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717" y="6933403"/>
            <a:ext cx="4306970" cy="323443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3814146-34A4-490B-9AEA-500F00025E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270" y="4627020"/>
            <a:ext cx="2785559" cy="278555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63FBE5D-0F3C-4830-8061-71F9624806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6350" y="6577061"/>
            <a:ext cx="4942851" cy="370713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F55A944-7BE3-4973-A0A4-E7EE1B2EEB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981" y="45001"/>
            <a:ext cx="4495479" cy="2530955"/>
          </a:xfrm>
          <a:prstGeom prst="rect">
            <a:avLst/>
          </a:prstGeom>
        </p:spPr>
      </p:pic>
      <p:sp>
        <p:nvSpPr>
          <p:cNvPr id="46" name="TextBox 23">
            <a:extLst>
              <a:ext uri="{FF2B5EF4-FFF2-40B4-BE49-F238E27FC236}">
                <a16:creationId xmlns:a16="http://schemas.microsoft.com/office/drawing/2014/main" id="{DBB4553E-4124-4A5B-AA39-0CABC763B21A}"/>
              </a:ext>
            </a:extLst>
          </p:cNvPr>
          <p:cNvSpPr txBox="1"/>
          <p:nvPr/>
        </p:nvSpPr>
        <p:spPr>
          <a:xfrm>
            <a:off x="1056940" y="2325378"/>
            <a:ext cx="6358868" cy="2088292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prstDash val="dashDot"/>
          </a:ln>
        </p:spPr>
        <p:txBody>
          <a:bodyPr wrap="square" lIns="144000" tIns="144000" rIns="144000" bIns="14400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Open Sans"/>
                <a:ea typeface="Open Sans"/>
                <a:cs typeface="Open Sans"/>
              </a:rPr>
              <a:t>The National Archaeological Museum of </a:t>
            </a:r>
            <a:r>
              <a:rPr lang="en-US" sz="2000" dirty="0" err="1">
                <a:latin typeface="Open Sans"/>
                <a:ea typeface="Open Sans"/>
                <a:cs typeface="Open Sans"/>
              </a:rPr>
              <a:t>Egnazia</a:t>
            </a:r>
            <a:endParaRPr lang="en-US" sz="2000" dirty="0">
              <a:latin typeface="Open Sans"/>
              <a:ea typeface="Open Sans"/>
              <a:cs typeface="Open Sans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Open Sans"/>
                <a:ea typeface="Open Sans"/>
                <a:cs typeface="Open Sans"/>
              </a:rPr>
              <a:t>The Coastal Dunes Regional Natural Park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Open Sans"/>
                <a:ea typeface="Open Sans"/>
                <a:cs typeface="Open Sans"/>
              </a:rPr>
              <a:t>The Zoo Safari Park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Open Sans"/>
                <a:ea typeface="Open Sans"/>
                <a:cs typeface="Open Sans"/>
              </a:rPr>
              <a:t>The Lama </a:t>
            </a:r>
            <a:r>
              <a:rPr lang="en-US" sz="2000" dirty="0" err="1">
                <a:latin typeface="Open Sans"/>
                <a:ea typeface="Open Sans"/>
                <a:cs typeface="Open Sans"/>
              </a:rPr>
              <a:t>D'Antico</a:t>
            </a:r>
            <a:r>
              <a:rPr lang="en-US" sz="2000" dirty="0">
                <a:latin typeface="Open Sans"/>
                <a:ea typeface="Open Sans"/>
                <a:cs typeface="Open Sans"/>
              </a:rPr>
              <a:t> Rock Park</a:t>
            </a:r>
          </a:p>
        </p:txBody>
      </p:sp>
    </p:spTree>
    <p:extLst>
      <p:ext uri="{BB962C8B-B14F-4D97-AF65-F5344CB8AC3E}">
        <p14:creationId xmlns:p14="http://schemas.microsoft.com/office/powerpoint/2010/main" val="1502635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4791364">
            <a:off x="9738483" y="5143500"/>
            <a:ext cx="10464870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8776573">
            <a:off x="10406482" y="7904560"/>
            <a:ext cx="8608175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3772214" y="-12700"/>
            <a:ext cx="4511024" cy="10299701"/>
            <a:chOff x="0" y="0"/>
            <a:chExt cx="6014698" cy="137329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014720" cy="13732890"/>
            </a:xfrm>
            <a:custGeom>
              <a:avLst/>
              <a:gdLst/>
              <a:ahLst/>
              <a:cxnLst/>
              <a:rect l="l" t="t" r="r" b="b"/>
              <a:pathLst>
                <a:path w="6014720" h="13732890">
                  <a:moveTo>
                    <a:pt x="4091051" y="0"/>
                  </a:moveTo>
                  <a:lnTo>
                    <a:pt x="6014720" y="0"/>
                  </a:lnTo>
                  <a:lnTo>
                    <a:pt x="6014720" y="13732890"/>
                  </a:lnTo>
                  <a:lnTo>
                    <a:pt x="0" y="13732890"/>
                  </a:lnTo>
                  <a:lnTo>
                    <a:pt x="4091051" y="0"/>
                  </a:lnTo>
                  <a:close/>
                </a:path>
              </a:pathLst>
            </a:custGeom>
            <a:solidFill>
              <a:srgbClr val="90C226">
                <a:alpha val="8627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4405163" y="-12700"/>
            <a:ext cx="3882837" cy="10299701"/>
            <a:chOff x="0" y="0"/>
            <a:chExt cx="5177116" cy="137329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77155" cy="13732890"/>
            </a:xfrm>
            <a:custGeom>
              <a:avLst/>
              <a:gdLst/>
              <a:ahLst/>
              <a:cxnLst/>
              <a:rect l="l" t="t" r="r" b="b"/>
              <a:pathLst>
                <a:path w="5177155" h="13732890">
                  <a:moveTo>
                    <a:pt x="0" y="0"/>
                  </a:moveTo>
                  <a:lnTo>
                    <a:pt x="5177155" y="0"/>
                  </a:lnTo>
                  <a:lnTo>
                    <a:pt x="5177155" y="13732890"/>
                  </a:lnTo>
                  <a:lnTo>
                    <a:pt x="2418969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3922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3398499" y="4572000"/>
            <a:ext cx="4889501" cy="5715000"/>
            <a:chOff x="0" y="0"/>
            <a:chExt cx="6519334" cy="762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519291" cy="7620000"/>
            </a:xfrm>
            <a:custGeom>
              <a:avLst/>
              <a:gdLst/>
              <a:ahLst/>
              <a:cxnLst/>
              <a:rect l="l" t="t" r="r" b="b"/>
              <a:pathLst>
                <a:path w="6519291" h="7620000">
                  <a:moveTo>
                    <a:pt x="0" y="7620000"/>
                  </a:moveTo>
                  <a:lnTo>
                    <a:pt x="6519291" y="0"/>
                  </a:lnTo>
                  <a:lnTo>
                    <a:pt x="6519291" y="7620000"/>
                  </a:lnTo>
                  <a:close/>
                </a:path>
              </a:pathLst>
            </a:custGeom>
            <a:solidFill>
              <a:srgbClr val="54A021">
                <a:alpha val="51765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4008893" y="-30009"/>
            <a:ext cx="4281489" cy="10299701"/>
            <a:chOff x="0" y="0"/>
            <a:chExt cx="5708652" cy="1373293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08650" cy="13732890"/>
            </a:xfrm>
            <a:custGeom>
              <a:avLst/>
              <a:gdLst/>
              <a:ahLst/>
              <a:cxnLst/>
              <a:rect l="l" t="t" r="r" b="b"/>
              <a:pathLst>
                <a:path w="5708650" h="13732890">
                  <a:moveTo>
                    <a:pt x="0" y="0"/>
                  </a:moveTo>
                  <a:lnTo>
                    <a:pt x="5708650" y="0"/>
                  </a:lnTo>
                  <a:lnTo>
                    <a:pt x="5708650" y="13732890"/>
                  </a:lnTo>
                  <a:lnTo>
                    <a:pt x="4941443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48627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6142494" y="-12701"/>
            <a:ext cx="1935141" cy="10299701"/>
            <a:chOff x="0" y="0"/>
            <a:chExt cx="2580188" cy="1373293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580259" cy="13732890"/>
            </a:xfrm>
            <a:custGeom>
              <a:avLst/>
              <a:gdLst/>
              <a:ahLst/>
              <a:cxnLst/>
              <a:rect l="l" t="t" r="r" b="b"/>
              <a:pathLst>
                <a:path w="2580259" h="13732890">
                  <a:moveTo>
                    <a:pt x="2039493" y="0"/>
                  </a:moveTo>
                  <a:lnTo>
                    <a:pt x="2580259" y="0"/>
                  </a:lnTo>
                  <a:lnTo>
                    <a:pt x="2580259" y="13732890"/>
                  </a:lnTo>
                  <a:lnTo>
                    <a:pt x="0" y="13732890"/>
                  </a:lnTo>
                  <a:lnTo>
                    <a:pt x="2039493" y="0"/>
                  </a:lnTo>
                  <a:close/>
                </a:path>
              </a:pathLst>
            </a:custGeom>
            <a:solidFill>
              <a:srgbClr val="C0E474">
                <a:alpha val="48627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6413263" y="0"/>
            <a:ext cx="1874737" cy="10299701"/>
            <a:chOff x="0" y="0"/>
            <a:chExt cx="2499650" cy="1373293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499614" cy="13732890"/>
            </a:xfrm>
            <a:custGeom>
              <a:avLst/>
              <a:gdLst/>
              <a:ahLst/>
              <a:cxnLst/>
              <a:rect l="l" t="t" r="r" b="b"/>
              <a:pathLst>
                <a:path w="2499614" h="13732890">
                  <a:moveTo>
                    <a:pt x="0" y="0"/>
                  </a:moveTo>
                  <a:lnTo>
                    <a:pt x="2499614" y="0"/>
                  </a:lnTo>
                  <a:lnTo>
                    <a:pt x="2499614" y="13732890"/>
                  </a:lnTo>
                  <a:lnTo>
                    <a:pt x="2218817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41961"/>
              </a:srgbClr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0" y="6019800"/>
            <a:ext cx="673100" cy="4267200"/>
            <a:chOff x="0" y="0"/>
            <a:chExt cx="897466" cy="56896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97509" cy="5689600"/>
            </a:xfrm>
            <a:custGeom>
              <a:avLst/>
              <a:gdLst/>
              <a:ahLst/>
              <a:cxnLst/>
              <a:rect l="l" t="t" r="r" b="b"/>
              <a:pathLst>
                <a:path w="897509" h="5689600">
                  <a:moveTo>
                    <a:pt x="0" y="5689600"/>
                  </a:moveTo>
                  <a:lnTo>
                    <a:pt x="0" y="0"/>
                  </a:lnTo>
                  <a:lnTo>
                    <a:pt x="897509" y="5689600"/>
                  </a:lnTo>
                  <a:close/>
                </a:path>
              </a:pathLst>
            </a:custGeom>
            <a:solidFill>
              <a:srgbClr val="90C226">
                <a:alpha val="72157"/>
              </a:srgbClr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1612540" y="344538"/>
            <a:ext cx="6771146" cy="1179579"/>
          </a:xfrm>
          <a:custGeom>
            <a:avLst/>
            <a:gdLst/>
            <a:ahLst/>
            <a:cxnLst/>
            <a:rect l="l" t="t" r="r" b="b"/>
            <a:pathLst>
              <a:path w="6771146" h="1179579">
                <a:moveTo>
                  <a:pt x="0" y="0"/>
                </a:moveTo>
                <a:lnTo>
                  <a:pt x="6771146" y="0"/>
                </a:lnTo>
                <a:lnTo>
                  <a:pt x="6771146" y="1179579"/>
                </a:lnTo>
                <a:lnTo>
                  <a:pt x="0" y="11795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612540" y="344538"/>
            <a:ext cx="6771146" cy="1179579"/>
          </a:xfrm>
          <a:custGeom>
            <a:avLst/>
            <a:gdLst/>
            <a:ahLst/>
            <a:cxnLst/>
            <a:rect l="l" t="t" r="r" b="b"/>
            <a:pathLst>
              <a:path w="6771146" h="1179579">
                <a:moveTo>
                  <a:pt x="0" y="0"/>
                </a:moveTo>
                <a:lnTo>
                  <a:pt x="6771146" y="0"/>
                </a:lnTo>
                <a:lnTo>
                  <a:pt x="6771146" y="1179579"/>
                </a:lnTo>
                <a:lnTo>
                  <a:pt x="0" y="11795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31" name="Immagine 30" descr="WhatsApp Image 2025-02-21 at 17.52.29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2313" y="679004"/>
            <a:ext cx="9217024" cy="5184576"/>
          </a:xfrm>
          <a:prstGeom prst="rect">
            <a:avLst/>
          </a:prstGeom>
        </p:spPr>
      </p:pic>
      <p:pic>
        <p:nvPicPr>
          <p:cNvPr id="22" name="Immagine 21" descr="WhatsApp Image 2025-02-21 at 17.52.29(1).jpeg">
            <a:extLst>
              <a:ext uri="{FF2B5EF4-FFF2-40B4-BE49-F238E27FC236}">
                <a16:creationId xmlns:a16="http://schemas.microsoft.com/office/drawing/2014/main" id="{2E34A363-BA68-4883-A68E-A7DB2BC92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6995" y="5250146"/>
            <a:ext cx="8011432" cy="4506430"/>
          </a:xfrm>
          <a:prstGeom prst="rect">
            <a:avLst/>
          </a:prstGeom>
        </p:spPr>
      </p:pic>
      <p:sp>
        <p:nvSpPr>
          <p:cNvPr id="23" name="TextBox 23">
            <a:extLst>
              <a:ext uri="{FF2B5EF4-FFF2-40B4-BE49-F238E27FC236}">
                <a16:creationId xmlns:a16="http://schemas.microsoft.com/office/drawing/2014/main" id="{B093A5DB-3DF1-4B1E-BA29-91EDE959CE37}"/>
              </a:ext>
            </a:extLst>
          </p:cNvPr>
          <p:cNvSpPr txBox="1"/>
          <p:nvPr/>
        </p:nvSpPr>
        <p:spPr>
          <a:xfrm>
            <a:off x="1284589" y="2047156"/>
            <a:ext cx="6276383" cy="1339754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prstDash val="dashDot"/>
          </a:ln>
        </p:spPr>
        <p:txBody>
          <a:bodyPr wrap="square" lIns="144000" tIns="144000" rIns="144000" bIns="14400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 Sans"/>
                <a:ea typeface="Open Sans"/>
                <a:cs typeface="Open Sans"/>
              </a:rPr>
              <a:t>Recent trends in tourism reveal a strong  continuous growth </a:t>
            </a:r>
          </a:p>
        </p:txBody>
      </p:sp>
      <p:pic>
        <p:nvPicPr>
          <p:cNvPr id="24" name="Immagine 23" descr="WhatsApp Image 2025-02-21 at 17.52.30.jpeg">
            <a:extLst>
              <a:ext uri="{FF2B5EF4-FFF2-40B4-BE49-F238E27FC236}">
                <a16:creationId xmlns:a16="http://schemas.microsoft.com/office/drawing/2014/main" id="{BEAC28FD-8012-4269-B18D-E91AC88CAD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164" y="5169267"/>
            <a:ext cx="8036384" cy="452046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4791364">
            <a:off x="9738483" y="5143500"/>
            <a:ext cx="10464870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8776573">
            <a:off x="10406482" y="7904560"/>
            <a:ext cx="8608175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3772214" y="-12700"/>
            <a:ext cx="4511024" cy="10299701"/>
            <a:chOff x="0" y="0"/>
            <a:chExt cx="6014698" cy="137329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014720" cy="13732890"/>
            </a:xfrm>
            <a:custGeom>
              <a:avLst/>
              <a:gdLst/>
              <a:ahLst/>
              <a:cxnLst/>
              <a:rect l="l" t="t" r="r" b="b"/>
              <a:pathLst>
                <a:path w="6014720" h="13732890">
                  <a:moveTo>
                    <a:pt x="4091051" y="0"/>
                  </a:moveTo>
                  <a:lnTo>
                    <a:pt x="6014720" y="0"/>
                  </a:lnTo>
                  <a:lnTo>
                    <a:pt x="6014720" y="13732890"/>
                  </a:lnTo>
                  <a:lnTo>
                    <a:pt x="0" y="13732890"/>
                  </a:lnTo>
                  <a:lnTo>
                    <a:pt x="4091051" y="0"/>
                  </a:lnTo>
                  <a:close/>
                </a:path>
              </a:pathLst>
            </a:custGeom>
            <a:solidFill>
              <a:srgbClr val="90C226">
                <a:alpha val="8627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4405163" y="-12700"/>
            <a:ext cx="3882837" cy="10299701"/>
            <a:chOff x="0" y="0"/>
            <a:chExt cx="5177116" cy="137329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77155" cy="13732890"/>
            </a:xfrm>
            <a:custGeom>
              <a:avLst/>
              <a:gdLst/>
              <a:ahLst/>
              <a:cxnLst/>
              <a:rect l="l" t="t" r="r" b="b"/>
              <a:pathLst>
                <a:path w="5177155" h="13732890">
                  <a:moveTo>
                    <a:pt x="0" y="0"/>
                  </a:moveTo>
                  <a:lnTo>
                    <a:pt x="5177155" y="0"/>
                  </a:lnTo>
                  <a:lnTo>
                    <a:pt x="5177155" y="13732890"/>
                  </a:lnTo>
                  <a:lnTo>
                    <a:pt x="2418969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3922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3398499" y="4572000"/>
            <a:ext cx="4889501" cy="5715000"/>
            <a:chOff x="0" y="0"/>
            <a:chExt cx="6519334" cy="762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519291" cy="7620000"/>
            </a:xfrm>
            <a:custGeom>
              <a:avLst/>
              <a:gdLst/>
              <a:ahLst/>
              <a:cxnLst/>
              <a:rect l="l" t="t" r="r" b="b"/>
              <a:pathLst>
                <a:path w="6519291" h="7620000">
                  <a:moveTo>
                    <a:pt x="0" y="7620000"/>
                  </a:moveTo>
                  <a:lnTo>
                    <a:pt x="6519291" y="0"/>
                  </a:lnTo>
                  <a:lnTo>
                    <a:pt x="6519291" y="7620000"/>
                  </a:lnTo>
                  <a:close/>
                </a:path>
              </a:pathLst>
            </a:custGeom>
            <a:solidFill>
              <a:srgbClr val="54A021">
                <a:alpha val="51765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4001750" y="-12700"/>
            <a:ext cx="4281489" cy="10299701"/>
            <a:chOff x="0" y="0"/>
            <a:chExt cx="5708652" cy="1373293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08650" cy="13732890"/>
            </a:xfrm>
            <a:custGeom>
              <a:avLst/>
              <a:gdLst/>
              <a:ahLst/>
              <a:cxnLst/>
              <a:rect l="l" t="t" r="r" b="b"/>
              <a:pathLst>
                <a:path w="5708650" h="13732890">
                  <a:moveTo>
                    <a:pt x="0" y="0"/>
                  </a:moveTo>
                  <a:lnTo>
                    <a:pt x="5708650" y="0"/>
                  </a:lnTo>
                  <a:lnTo>
                    <a:pt x="5708650" y="13732890"/>
                  </a:lnTo>
                  <a:lnTo>
                    <a:pt x="4941443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48627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6348095" y="-12700"/>
            <a:ext cx="1935141" cy="10299701"/>
            <a:chOff x="0" y="0"/>
            <a:chExt cx="2580188" cy="1373293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580259" cy="13732890"/>
            </a:xfrm>
            <a:custGeom>
              <a:avLst/>
              <a:gdLst/>
              <a:ahLst/>
              <a:cxnLst/>
              <a:rect l="l" t="t" r="r" b="b"/>
              <a:pathLst>
                <a:path w="2580259" h="13732890">
                  <a:moveTo>
                    <a:pt x="2039493" y="0"/>
                  </a:moveTo>
                  <a:lnTo>
                    <a:pt x="2580259" y="0"/>
                  </a:lnTo>
                  <a:lnTo>
                    <a:pt x="2580259" y="13732890"/>
                  </a:lnTo>
                  <a:lnTo>
                    <a:pt x="0" y="13732890"/>
                  </a:lnTo>
                  <a:lnTo>
                    <a:pt x="2039493" y="0"/>
                  </a:lnTo>
                  <a:close/>
                </a:path>
              </a:pathLst>
            </a:custGeom>
            <a:solidFill>
              <a:srgbClr val="C0E474">
                <a:alpha val="48627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6408499" y="-12700"/>
            <a:ext cx="1874737" cy="10299701"/>
            <a:chOff x="0" y="0"/>
            <a:chExt cx="2499650" cy="1373293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499614" cy="13732890"/>
            </a:xfrm>
            <a:custGeom>
              <a:avLst/>
              <a:gdLst/>
              <a:ahLst/>
              <a:cxnLst/>
              <a:rect l="l" t="t" r="r" b="b"/>
              <a:pathLst>
                <a:path w="2499614" h="13732890">
                  <a:moveTo>
                    <a:pt x="0" y="0"/>
                  </a:moveTo>
                  <a:lnTo>
                    <a:pt x="2499614" y="0"/>
                  </a:lnTo>
                  <a:lnTo>
                    <a:pt x="2499614" y="13732890"/>
                  </a:lnTo>
                  <a:lnTo>
                    <a:pt x="2218817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41961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5557499" y="5384800"/>
            <a:ext cx="2725738" cy="4902200"/>
            <a:chOff x="0" y="0"/>
            <a:chExt cx="3634318" cy="653626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634359" cy="6536309"/>
            </a:xfrm>
            <a:custGeom>
              <a:avLst/>
              <a:gdLst/>
              <a:ahLst/>
              <a:cxnLst/>
              <a:rect l="l" t="t" r="r" b="b"/>
              <a:pathLst>
                <a:path w="3634359" h="6536309">
                  <a:moveTo>
                    <a:pt x="0" y="6536309"/>
                  </a:moveTo>
                  <a:lnTo>
                    <a:pt x="3634359" y="0"/>
                  </a:lnTo>
                  <a:lnTo>
                    <a:pt x="3634359" y="6536309"/>
                  </a:lnTo>
                  <a:close/>
                </a:path>
              </a:pathLst>
            </a:custGeom>
            <a:solidFill>
              <a:srgbClr val="90C226">
                <a:alpha val="63922"/>
              </a:srgbClr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0" y="6019800"/>
            <a:ext cx="673100" cy="4267200"/>
            <a:chOff x="0" y="0"/>
            <a:chExt cx="897466" cy="56896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97509" cy="5689600"/>
            </a:xfrm>
            <a:custGeom>
              <a:avLst/>
              <a:gdLst/>
              <a:ahLst/>
              <a:cxnLst/>
              <a:rect l="l" t="t" r="r" b="b"/>
              <a:pathLst>
                <a:path w="897509" h="5689600">
                  <a:moveTo>
                    <a:pt x="0" y="5689600"/>
                  </a:moveTo>
                  <a:lnTo>
                    <a:pt x="0" y="0"/>
                  </a:lnTo>
                  <a:lnTo>
                    <a:pt x="897509" y="5689600"/>
                  </a:lnTo>
                  <a:close/>
                </a:path>
              </a:pathLst>
            </a:custGeom>
            <a:solidFill>
              <a:srgbClr val="90C226">
                <a:alpha val="72157"/>
              </a:srgbClr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1612540" y="344538"/>
            <a:ext cx="6771146" cy="1179579"/>
          </a:xfrm>
          <a:custGeom>
            <a:avLst/>
            <a:gdLst/>
            <a:ahLst/>
            <a:cxnLst/>
            <a:rect l="l" t="t" r="r" b="b"/>
            <a:pathLst>
              <a:path w="6771146" h="1179579">
                <a:moveTo>
                  <a:pt x="0" y="0"/>
                </a:moveTo>
                <a:lnTo>
                  <a:pt x="6771146" y="0"/>
                </a:lnTo>
                <a:lnTo>
                  <a:pt x="6771146" y="1179579"/>
                </a:lnTo>
                <a:lnTo>
                  <a:pt x="0" y="11795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612540" y="344538"/>
            <a:ext cx="6771146" cy="1179579"/>
          </a:xfrm>
          <a:custGeom>
            <a:avLst/>
            <a:gdLst/>
            <a:ahLst/>
            <a:cxnLst/>
            <a:rect l="l" t="t" r="r" b="b"/>
            <a:pathLst>
              <a:path w="6771146" h="1179579">
                <a:moveTo>
                  <a:pt x="0" y="0"/>
                </a:moveTo>
                <a:lnTo>
                  <a:pt x="6771146" y="0"/>
                </a:lnTo>
                <a:lnTo>
                  <a:pt x="6771146" y="1179579"/>
                </a:lnTo>
                <a:lnTo>
                  <a:pt x="0" y="11795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916604" y="6137671"/>
            <a:ext cx="14716228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endParaRPr lang="en-US" sz="28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4759"/>
              </a:lnSpc>
            </a:pP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Many tourists attractions are far apart from each other, scattered throughout the area </a:t>
            </a:r>
          </a:p>
          <a:p>
            <a:pPr algn="just">
              <a:lnSpc>
                <a:spcPts val="4759"/>
              </a:lnSpc>
            </a:pP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Public transport service covers only main itineraries, connecting villages to the city</a:t>
            </a:r>
          </a:p>
          <a:p>
            <a:pPr algn="just">
              <a:lnSpc>
                <a:spcPts val="4759"/>
              </a:lnSpc>
            </a:pPr>
            <a:endParaRPr lang="en-US" sz="280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26" name="TextBox 23">
            <a:extLst>
              <a:ext uri="{FF2B5EF4-FFF2-40B4-BE49-F238E27FC236}">
                <a16:creationId xmlns:a16="http://schemas.microsoft.com/office/drawing/2014/main" id="{6DD8F78A-2ED6-4230-A383-7B68753553C5}"/>
              </a:ext>
            </a:extLst>
          </p:cNvPr>
          <p:cNvSpPr txBox="1"/>
          <p:nvPr/>
        </p:nvSpPr>
        <p:spPr>
          <a:xfrm>
            <a:off x="1927014" y="5689838"/>
            <a:ext cx="7215238" cy="6599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Weakness about tourist logistic</a:t>
            </a:r>
          </a:p>
        </p:txBody>
      </p:sp>
      <p:sp>
        <p:nvSpPr>
          <p:cNvPr id="25" name="TextBox 23">
            <a:extLst>
              <a:ext uri="{FF2B5EF4-FFF2-40B4-BE49-F238E27FC236}">
                <a16:creationId xmlns:a16="http://schemas.microsoft.com/office/drawing/2014/main" id="{6DD8F78A-2ED6-4230-A383-7B68753553C5}"/>
              </a:ext>
            </a:extLst>
          </p:cNvPr>
          <p:cNvSpPr txBox="1"/>
          <p:nvPr/>
        </p:nvSpPr>
        <p:spPr>
          <a:xfrm>
            <a:off x="5929290" y="1357286"/>
            <a:ext cx="664373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IMPACTS - Problems to be faced</a:t>
            </a:r>
          </a:p>
        </p:txBody>
      </p:sp>
      <p:sp>
        <p:nvSpPr>
          <p:cNvPr id="27" name="TextBox 23"/>
          <p:cNvSpPr txBox="1"/>
          <p:nvPr/>
        </p:nvSpPr>
        <p:spPr>
          <a:xfrm>
            <a:off x="1957394" y="2286400"/>
            <a:ext cx="1107289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Environmental pressure (water, garbage, soil and air pollution)</a:t>
            </a:r>
          </a:p>
          <a:p>
            <a:pPr algn="just">
              <a:lnSpc>
                <a:spcPts val="4759"/>
              </a:lnSpc>
            </a:pP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Traffic congestion (especially in summer season)</a:t>
            </a:r>
          </a:p>
          <a:p>
            <a:pPr algn="just">
              <a:lnSpc>
                <a:spcPts val="4759"/>
              </a:lnSpc>
            </a:pP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Huge number of residents’ private cars</a:t>
            </a:r>
          </a:p>
          <a:p>
            <a:pPr algn="just">
              <a:lnSpc>
                <a:spcPts val="4759"/>
              </a:lnSpc>
            </a:pP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Growth of rental cars</a:t>
            </a:r>
          </a:p>
          <a:p>
            <a:pPr algn="just">
              <a:lnSpc>
                <a:spcPts val="4759"/>
              </a:lnSpc>
            </a:pPr>
            <a:endParaRPr lang="en-US" sz="280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5A844283-F1AB-4560-B4E4-987CC196C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873" y="2908750"/>
            <a:ext cx="6151000" cy="353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673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4791364">
            <a:off x="9738483" y="5143500"/>
            <a:ext cx="10464870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8776573">
            <a:off x="10406482" y="7904560"/>
            <a:ext cx="8608175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3772214" y="-12700"/>
            <a:ext cx="4511024" cy="10299701"/>
            <a:chOff x="0" y="0"/>
            <a:chExt cx="6014698" cy="137329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014720" cy="13732890"/>
            </a:xfrm>
            <a:custGeom>
              <a:avLst/>
              <a:gdLst/>
              <a:ahLst/>
              <a:cxnLst/>
              <a:rect l="l" t="t" r="r" b="b"/>
              <a:pathLst>
                <a:path w="6014720" h="13732890">
                  <a:moveTo>
                    <a:pt x="4091051" y="0"/>
                  </a:moveTo>
                  <a:lnTo>
                    <a:pt x="6014720" y="0"/>
                  </a:lnTo>
                  <a:lnTo>
                    <a:pt x="6014720" y="13732890"/>
                  </a:lnTo>
                  <a:lnTo>
                    <a:pt x="0" y="13732890"/>
                  </a:lnTo>
                  <a:lnTo>
                    <a:pt x="4091051" y="0"/>
                  </a:lnTo>
                  <a:close/>
                </a:path>
              </a:pathLst>
            </a:custGeom>
            <a:solidFill>
              <a:srgbClr val="90C226">
                <a:alpha val="8627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4405163" y="-12700"/>
            <a:ext cx="3882837" cy="10299701"/>
            <a:chOff x="0" y="0"/>
            <a:chExt cx="5177116" cy="137329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77155" cy="13732890"/>
            </a:xfrm>
            <a:custGeom>
              <a:avLst/>
              <a:gdLst/>
              <a:ahLst/>
              <a:cxnLst/>
              <a:rect l="l" t="t" r="r" b="b"/>
              <a:pathLst>
                <a:path w="5177155" h="13732890">
                  <a:moveTo>
                    <a:pt x="0" y="0"/>
                  </a:moveTo>
                  <a:lnTo>
                    <a:pt x="5177155" y="0"/>
                  </a:lnTo>
                  <a:lnTo>
                    <a:pt x="5177155" y="13732890"/>
                  </a:lnTo>
                  <a:lnTo>
                    <a:pt x="2418969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3922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3398499" y="4572000"/>
            <a:ext cx="4889501" cy="5715000"/>
            <a:chOff x="0" y="0"/>
            <a:chExt cx="6519334" cy="762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519291" cy="7620000"/>
            </a:xfrm>
            <a:custGeom>
              <a:avLst/>
              <a:gdLst/>
              <a:ahLst/>
              <a:cxnLst/>
              <a:rect l="l" t="t" r="r" b="b"/>
              <a:pathLst>
                <a:path w="6519291" h="7620000">
                  <a:moveTo>
                    <a:pt x="0" y="7620000"/>
                  </a:moveTo>
                  <a:lnTo>
                    <a:pt x="6519291" y="0"/>
                  </a:lnTo>
                  <a:lnTo>
                    <a:pt x="6519291" y="7620000"/>
                  </a:lnTo>
                  <a:close/>
                </a:path>
              </a:pathLst>
            </a:custGeom>
            <a:solidFill>
              <a:srgbClr val="54A021">
                <a:alpha val="51765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4001750" y="-12700"/>
            <a:ext cx="4281489" cy="10299701"/>
            <a:chOff x="0" y="0"/>
            <a:chExt cx="5708652" cy="1373293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08650" cy="13732890"/>
            </a:xfrm>
            <a:custGeom>
              <a:avLst/>
              <a:gdLst/>
              <a:ahLst/>
              <a:cxnLst/>
              <a:rect l="l" t="t" r="r" b="b"/>
              <a:pathLst>
                <a:path w="5708650" h="13732890">
                  <a:moveTo>
                    <a:pt x="0" y="0"/>
                  </a:moveTo>
                  <a:lnTo>
                    <a:pt x="5708650" y="0"/>
                  </a:lnTo>
                  <a:lnTo>
                    <a:pt x="5708650" y="13732890"/>
                  </a:lnTo>
                  <a:lnTo>
                    <a:pt x="4941443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48627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6348095" y="-12700"/>
            <a:ext cx="1935141" cy="10299701"/>
            <a:chOff x="0" y="0"/>
            <a:chExt cx="2580188" cy="1373293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580259" cy="13732890"/>
            </a:xfrm>
            <a:custGeom>
              <a:avLst/>
              <a:gdLst/>
              <a:ahLst/>
              <a:cxnLst/>
              <a:rect l="l" t="t" r="r" b="b"/>
              <a:pathLst>
                <a:path w="2580259" h="13732890">
                  <a:moveTo>
                    <a:pt x="2039493" y="0"/>
                  </a:moveTo>
                  <a:lnTo>
                    <a:pt x="2580259" y="0"/>
                  </a:lnTo>
                  <a:lnTo>
                    <a:pt x="2580259" y="13732890"/>
                  </a:lnTo>
                  <a:lnTo>
                    <a:pt x="0" y="13732890"/>
                  </a:lnTo>
                  <a:lnTo>
                    <a:pt x="2039493" y="0"/>
                  </a:lnTo>
                  <a:close/>
                </a:path>
              </a:pathLst>
            </a:custGeom>
            <a:solidFill>
              <a:srgbClr val="C0E474">
                <a:alpha val="48627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6408499" y="-12700"/>
            <a:ext cx="1874737" cy="10299701"/>
            <a:chOff x="0" y="0"/>
            <a:chExt cx="2499650" cy="1373293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499614" cy="13732890"/>
            </a:xfrm>
            <a:custGeom>
              <a:avLst/>
              <a:gdLst/>
              <a:ahLst/>
              <a:cxnLst/>
              <a:rect l="l" t="t" r="r" b="b"/>
              <a:pathLst>
                <a:path w="2499614" h="13732890">
                  <a:moveTo>
                    <a:pt x="0" y="0"/>
                  </a:moveTo>
                  <a:lnTo>
                    <a:pt x="2499614" y="0"/>
                  </a:lnTo>
                  <a:lnTo>
                    <a:pt x="2499614" y="13732890"/>
                  </a:lnTo>
                  <a:lnTo>
                    <a:pt x="2218817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41961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5557499" y="5384800"/>
            <a:ext cx="2725738" cy="4902200"/>
            <a:chOff x="0" y="0"/>
            <a:chExt cx="3634318" cy="653626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634359" cy="6536309"/>
            </a:xfrm>
            <a:custGeom>
              <a:avLst/>
              <a:gdLst/>
              <a:ahLst/>
              <a:cxnLst/>
              <a:rect l="l" t="t" r="r" b="b"/>
              <a:pathLst>
                <a:path w="3634359" h="6536309">
                  <a:moveTo>
                    <a:pt x="0" y="6536309"/>
                  </a:moveTo>
                  <a:lnTo>
                    <a:pt x="3634359" y="0"/>
                  </a:lnTo>
                  <a:lnTo>
                    <a:pt x="3634359" y="6536309"/>
                  </a:lnTo>
                  <a:close/>
                </a:path>
              </a:pathLst>
            </a:custGeom>
            <a:solidFill>
              <a:srgbClr val="90C226">
                <a:alpha val="63922"/>
              </a:srgbClr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0" y="6019800"/>
            <a:ext cx="673100" cy="4267200"/>
            <a:chOff x="0" y="0"/>
            <a:chExt cx="897466" cy="56896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97509" cy="5689600"/>
            </a:xfrm>
            <a:custGeom>
              <a:avLst/>
              <a:gdLst/>
              <a:ahLst/>
              <a:cxnLst/>
              <a:rect l="l" t="t" r="r" b="b"/>
              <a:pathLst>
                <a:path w="897509" h="5689600">
                  <a:moveTo>
                    <a:pt x="0" y="5689600"/>
                  </a:moveTo>
                  <a:lnTo>
                    <a:pt x="0" y="0"/>
                  </a:lnTo>
                  <a:lnTo>
                    <a:pt x="897509" y="5689600"/>
                  </a:lnTo>
                  <a:close/>
                </a:path>
              </a:pathLst>
            </a:custGeom>
            <a:solidFill>
              <a:srgbClr val="90C226">
                <a:alpha val="72157"/>
              </a:srgbClr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1612540" y="344538"/>
            <a:ext cx="6771146" cy="1179579"/>
          </a:xfrm>
          <a:custGeom>
            <a:avLst/>
            <a:gdLst/>
            <a:ahLst/>
            <a:cxnLst/>
            <a:rect l="l" t="t" r="r" b="b"/>
            <a:pathLst>
              <a:path w="6771146" h="1179579">
                <a:moveTo>
                  <a:pt x="0" y="0"/>
                </a:moveTo>
                <a:lnTo>
                  <a:pt x="6771146" y="0"/>
                </a:lnTo>
                <a:lnTo>
                  <a:pt x="6771146" y="1179579"/>
                </a:lnTo>
                <a:lnTo>
                  <a:pt x="0" y="11795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612540" y="344538"/>
            <a:ext cx="6771146" cy="1179579"/>
          </a:xfrm>
          <a:custGeom>
            <a:avLst/>
            <a:gdLst/>
            <a:ahLst/>
            <a:cxnLst/>
            <a:rect l="l" t="t" r="r" b="b"/>
            <a:pathLst>
              <a:path w="6771146" h="1179579">
                <a:moveTo>
                  <a:pt x="0" y="0"/>
                </a:moveTo>
                <a:lnTo>
                  <a:pt x="6771146" y="0"/>
                </a:lnTo>
                <a:lnTo>
                  <a:pt x="6771146" y="1179579"/>
                </a:lnTo>
                <a:lnTo>
                  <a:pt x="0" y="11795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77673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4791364">
            <a:off x="9738483" y="5143500"/>
            <a:ext cx="10464870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8776573">
            <a:off x="10406482" y="7904560"/>
            <a:ext cx="8608175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3772214" y="-12700"/>
            <a:ext cx="4511024" cy="10299701"/>
            <a:chOff x="0" y="0"/>
            <a:chExt cx="6014698" cy="137329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014720" cy="13732890"/>
            </a:xfrm>
            <a:custGeom>
              <a:avLst/>
              <a:gdLst/>
              <a:ahLst/>
              <a:cxnLst/>
              <a:rect l="l" t="t" r="r" b="b"/>
              <a:pathLst>
                <a:path w="6014720" h="13732890">
                  <a:moveTo>
                    <a:pt x="4091051" y="0"/>
                  </a:moveTo>
                  <a:lnTo>
                    <a:pt x="6014720" y="0"/>
                  </a:lnTo>
                  <a:lnTo>
                    <a:pt x="6014720" y="13732890"/>
                  </a:lnTo>
                  <a:lnTo>
                    <a:pt x="0" y="13732890"/>
                  </a:lnTo>
                  <a:lnTo>
                    <a:pt x="4091051" y="0"/>
                  </a:lnTo>
                  <a:close/>
                </a:path>
              </a:pathLst>
            </a:custGeom>
            <a:solidFill>
              <a:srgbClr val="90C226">
                <a:alpha val="8627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4405163" y="-12700"/>
            <a:ext cx="3882837" cy="10299701"/>
            <a:chOff x="0" y="0"/>
            <a:chExt cx="5177116" cy="137329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77155" cy="13732890"/>
            </a:xfrm>
            <a:custGeom>
              <a:avLst/>
              <a:gdLst/>
              <a:ahLst/>
              <a:cxnLst/>
              <a:rect l="l" t="t" r="r" b="b"/>
              <a:pathLst>
                <a:path w="5177155" h="13732890">
                  <a:moveTo>
                    <a:pt x="0" y="0"/>
                  </a:moveTo>
                  <a:lnTo>
                    <a:pt x="5177155" y="0"/>
                  </a:lnTo>
                  <a:lnTo>
                    <a:pt x="5177155" y="13732890"/>
                  </a:lnTo>
                  <a:lnTo>
                    <a:pt x="2418969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3922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3398499" y="4572000"/>
            <a:ext cx="4889501" cy="5715000"/>
            <a:chOff x="0" y="0"/>
            <a:chExt cx="6519334" cy="762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519291" cy="7620000"/>
            </a:xfrm>
            <a:custGeom>
              <a:avLst/>
              <a:gdLst/>
              <a:ahLst/>
              <a:cxnLst/>
              <a:rect l="l" t="t" r="r" b="b"/>
              <a:pathLst>
                <a:path w="6519291" h="7620000">
                  <a:moveTo>
                    <a:pt x="0" y="7620000"/>
                  </a:moveTo>
                  <a:lnTo>
                    <a:pt x="6519291" y="0"/>
                  </a:lnTo>
                  <a:lnTo>
                    <a:pt x="6519291" y="7620000"/>
                  </a:lnTo>
                  <a:close/>
                </a:path>
              </a:pathLst>
            </a:custGeom>
            <a:solidFill>
              <a:srgbClr val="54A021">
                <a:alpha val="51765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4010670" y="-12701"/>
            <a:ext cx="4281489" cy="10299701"/>
            <a:chOff x="0" y="0"/>
            <a:chExt cx="5708652" cy="1373293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08650" cy="13732890"/>
            </a:xfrm>
            <a:custGeom>
              <a:avLst/>
              <a:gdLst/>
              <a:ahLst/>
              <a:cxnLst/>
              <a:rect l="l" t="t" r="r" b="b"/>
              <a:pathLst>
                <a:path w="5708650" h="13732890">
                  <a:moveTo>
                    <a:pt x="0" y="0"/>
                  </a:moveTo>
                  <a:lnTo>
                    <a:pt x="5708650" y="0"/>
                  </a:lnTo>
                  <a:lnTo>
                    <a:pt x="5708650" y="13732890"/>
                  </a:lnTo>
                  <a:lnTo>
                    <a:pt x="4941443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48627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6348095" y="-12700"/>
            <a:ext cx="1935141" cy="10299701"/>
            <a:chOff x="0" y="0"/>
            <a:chExt cx="2580188" cy="1373293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580259" cy="13732890"/>
            </a:xfrm>
            <a:custGeom>
              <a:avLst/>
              <a:gdLst/>
              <a:ahLst/>
              <a:cxnLst/>
              <a:rect l="l" t="t" r="r" b="b"/>
              <a:pathLst>
                <a:path w="2580259" h="13732890">
                  <a:moveTo>
                    <a:pt x="2039493" y="0"/>
                  </a:moveTo>
                  <a:lnTo>
                    <a:pt x="2580259" y="0"/>
                  </a:lnTo>
                  <a:lnTo>
                    <a:pt x="2580259" y="13732890"/>
                  </a:lnTo>
                  <a:lnTo>
                    <a:pt x="0" y="13732890"/>
                  </a:lnTo>
                  <a:lnTo>
                    <a:pt x="2039493" y="0"/>
                  </a:lnTo>
                  <a:close/>
                </a:path>
              </a:pathLst>
            </a:custGeom>
            <a:solidFill>
              <a:srgbClr val="C0E474">
                <a:alpha val="48627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6408499" y="-12700"/>
            <a:ext cx="1874737" cy="10299701"/>
            <a:chOff x="0" y="0"/>
            <a:chExt cx="2499650" cy="1373293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499614" cy="13732890"/>
            </a:xfrm>
            <a:custGeom>
              <a:avLst/>
              <a:gdLst/>
              <a:ahLst/>
              <a:cxnLst/>
              <a:rect l="l" t="t" r="r" b="b"/>
              <a:pathLst>
                <a:path w="2499614" h="13732890">
                  <a:moveTo>
                    <a:pt x="0" y="0"/>
                  </a:moveTo>
                  <a:lnTo>
                    <a:pt x="2499614" y="0"/>
                  </a:lnTo>
                  <a:lnTo>
                    <a:pt x="2499614" y="13732890"/>
                  </a:lnTo>
                  <a:lnTo>
                    <a:pt x="2218817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41961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5557499" y="5384800"/>
            <a:ext cx="2725738" cy="4902200"/>
            <a:chOff x="0" y="0"/>
            <a:chExt cx="3634318" cy="653626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634359" cy="6536309"/>
            </a:xfrm>
            <a:custGeom>
              <a:avLst/>
              <a:gdLst/>
              <a:ahLst/>
              <a:cxnLst/>
              <a:rect l="l" t="t" r="r" b="b"/>
              <a:pathLst>
                <a:path w="3634359" h="6536309">
                  <a:moveTo>
                    <a:pt x="0" y="6536309"/>
                  </a:moveTo>
                  <a:lnTo>
                    <a:pt x="3634359" y="0"/>
                  </a:lnTo>
                  <a:lnTo>
                    <a:pt x="3634359" y="6536309"/>
                  </a:lnTo>
                  <a:close/>
                </a:path>
              </a:pathLst>
            </a:custGeom>
            <a:solidFill>
              <a:srgbClr val="90C226">
                <a:alpha val="63922"/>
              </a:srgbClr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0" y="6019800"/>
            <a:ext cx="673100" cy="4267200"/>
            <a:chOff x="0" y="0"/>
            <a:chExt cx="897466" cy="56896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97509" cy="5689600"/>
            </a:xfrm>
            <a:custGeom>
              <a:avLst/>
              <a:gdLst/>
              <a:ahLst/>
              <a:cxnLst/>
              <a:rect l="l" t="t" r="r" b="b"/>
              <a:pathLst>
                <a:path w="897509" h="5689600">
                  <a:moveTo>
                    <a:pt x="0" y="5689600"/>
                  </a:moveTo>
                  <a:lnTo>
                    <a:pt x="0" y="0"/>
                  </a:lnTo>
                  <a:lnTo>
                    <a:pt x="897509" y="5689600"/>
                  </a:lnTo>
                  <a:close/>
                </a:path>
              </a:pathLst>
            </a:custGeom>
            <a:solidFill>
              <a:srgbClr val="90C226">
                <a:alpha val="72157"/>
              </a:srgbClr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1612540" y="344538"/>
            <a:ext cx="6771146" cy="1179579"/>
          </a:xfrm>
          <a:custGeom>
            <a:avLst/>
            <a:gdLst/>
            <a:ahLst/>
            <a:cxnLst/>
            <a:rect l="l" t="t" r="r" b="b"/>
            <a:pathLst>
              <a:path w="6771146" h="1179579">
                <a:moveTo>
                  <a:pt x="0" y="0"/>
                </a:moveTo>
                <a:lnTo>
                  <a:pt x="6771146" y="0"/>
                </a:lnTo>
                <a:lnTo>
                  <a:pt x="6771146" y="1179579"/>
                </a:lnTo>
                <a:lnTo>
                  <a:pt x="0" y="11795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612540" y="344538"/>
            <a:ext cx="6771146" cy="1179579"/>
          </a:xfrm>
          <a:custGeom>
            <a:avLst/>
            <a:gdLst/>
            <a:ahLst/>
            <a:cxnLst/>
            <a:rect l="l" t="t" r="r" b="b"/>
            <a:pathLst>
              <a:path w="6771146" h="1179579">
                <a:moveTo>
                  <a:pt x="0" y="0"/>
                </a:moveTo>
                <a:lnTo>
                  <a:pt x="6771146" y="0"/>
                </a:lnTo>
                <a:lnTo>
                  <a:pt x="6771146" y="1179579"/>
                </a:lnTo>
                <a:lnTo>
                  <a:pt x="0" y="11795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8881978" y="2833012"/>
            <a:ext cx="7010485" cy="541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24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Drawing 3 ITINERARIES  scheduled in 3 shifts </a:t>
            </a:r>
          </a:p>
        </p:txBody>
      </p:sp>
      <p:sp>
        <p:nvSpPr>
          <p:cNvPr id="26" name="TextBox 23">
            <a:extLst>
              <a:ext uri="{FF2B5EF4-FFF2-40B4-BE49-F238E27FC236}">
                <a16:creationId xmlns:a16="http://schemas.microsoft.com/office/drawing/2014/main" id="{6DD8F78A-2ED6-4230-A383-7B68753553C5}"/>
              </a:ext>
            </a:extLst>
          </p:cNvPr>
          <p:cNvSpPr txBox="1"/>
          <p:nvPr/>
        </p:nvSpPr>
        <p:spPr>
          <a:xfrm>
            <a:off x="8622142" y="488374"/>
            <a:ext cx="7185249" cy="5774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PILOT ACTION IDEA – Fasano (IT)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4ABCBC-42D8-437C-95EA-8A8EC0E7DF53}"/>
              </a:ext>
            </a:extLst>
          </p:cNvPr>
          <p:cNvSpPr txBox="1"/>
          <p:nvPr/>
        </p:nvSpPr>
        <p:spPr>
          <a:xfrm>
            <a:off x="7117027" y="1252208"/>
            <a:ext cx="9653943" cy="11699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CONNECTING MAIN TOURIST ATTRACTIONS  </a:t>
            </a:r>
          </a:p>
          <a:p>
            <a:pPr algn="ctr">
              <a:lnSpc>
                <a:spcPts val="4759"/>
              </a:lnSpc>
            </a:pP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BY  </a:t>
            </a:r>
            <a:r>
              <a:rPr lang="en-US" sz="28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ELECTRIC VAN FOR COLLECTIVE TRANSPORT</a:t>
            </a:r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C239C0E5-E0BA-4C9F-9BAB-1361EF334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03" y="2049621"/>
            <a:ext cx="4868059" cy="3239470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EDA031F1-F0F7-425A-A61C-FCFC79FBAC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554" y="5845883"/>
            <a:ext cx="5088180" cy="2864646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D2EE6FA2-6586-414D-8D0A-0D41783897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975" y="6874818"/>
            <a:ext cx="4889469" cy="3241931"/>
          </a:xfrm>
          <a:prstGeom prst="rect">
            <a:avLst/>
          </a:prstGeom>
        </p:spPr>
      </p:pic>
      <p:sp>
        <p:nvSpPr>
          <p:cNvPr id="43" name="Freccia destra con strisce 42">
            <a:extLst>
              <a:ext uri="{FF2B5EF4-FFF2-40B4-BE49-F238E27FC236}">
                <a16:creationId xmlns:a16="http://schemas.microsoft.com/office/drawing/2014/main" id="{F34D77DB-F747-4704-856A-F5B0068437EF}"/>
              </a:ext>
            </a:extLst>
          </p:cNvPr>
          <p:cNvSpPr/>
          <p:nvPr/>
        </p:nvSpPr>
        <p:spPr>
          <a:xfrm rot="7668518">
            <a:off x="10170556" y="3579663"/>
            <a:ext cx="1013541" cy="73882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TextBox 23">
            <a:extLst>
              <a:ext uri="{FF2B5EF4-FFF2-40B4-BE49-F238E27FC236}">
                <a16:creationId xmlns:a16="http://schemas.microsoft.com/office/drawing/2014/main" id="{592E2162-C83E-40CB-A440-C329819A533B}"/>
              </a:ext>
            </a:extLst>
          </p:cNvPr>
          <p:cNvSpPr txBox="1"/>
          <p:nvPr/>
        </p:nvSpPr>
        <p:spPr>
          <a:xfrm>
            <a:off x="6035727" y="3949077"/>
            <a:ext cx="2195377" cy="1398808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prstDash val="dashDot"/>
          </a:ln>
        </p:spPr>
        <p:txBody>
          <a:bodyPr wrap="square" lIns="144000" tIns="144000" rIns="144000" bIns="144000" rtlCol="0" anchor="t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HILLS area  in the morning</a:t>
            </a:r>
          </a:p>
        </p:txBody>
      </p:sp>
      <p:sp>
        <p:nvSpPr>
          <p:cNvPr id="52" name="TextBox 23">
            <a:extLst>
              <a:ext uri="{FF2B5EF4-FFF2-40B4-BE49-F238E27FC236}">
                <a16:creationId xmlns:a16="http://schemas.microsoft.com/office/drawing/2014/main" id="{FAF7C89F-D219-4555-8107-50181015BAB8}"/>
              </a:ext>
            </a:extLst>
          </p:cNvPr>
          <p:cNvSpPr txBox="1"/>
          <p:nvPr/>
        </p:nvSpPr>
        <p:spPr>
          <a:xfrm>
            <a:off x="10912671" y="4497352"/>
            <a:ext cx="4889469" cy="831923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prstDash val="dashDot"/>
          </a:ln>
        </p:spPr>
        <p:txBody>
          <a:bodyPr wrap="square" lIns="144000" tIns="144000" rIns="144000" bIns="14400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COASTLINE in the afternoon  </a:t>
            </a:r>
          </a:p>
        </p:txBody>
      </p:sp>
      <p:sp>
        <p:nvSpPr>
          <p:cNvPr id="53" name="TextBox 23">
            <a:extLst>
              <a:ext uri="{FF2B5EF4-FFF2-40B4-BE49-F238E27FC236}">
                <a16:creationId xmlns:a16="http://schemas.microsoft.com/office/drawing/2014/main" id="{7515B091-E1AE-4AD2-A92F-0B2D37305C0F}"/>
              </a:ext>
            </a:extLst>
          </p:cNvPr>
          <p:cNvSpPr txBox="1"/>
          <p:nvPr/>
        </p:nvSpPr>
        <p:spPr>
          <a:xfrm>
            <a:off x="2529107" y="5878618"/>
            <a:ext cx="6308811" cy="831923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prstDash val="dashDot"/>
          </a:ln>
        </p:spPr>
        <p:txBody>
          <a:bodyPr wrap="square" lIns="144000" tIns="144000" rIns="144000" bIns="14400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FASANO town and main fractions by night</a:t>
            </a:r>
          </a:p>
        </p:txBody>
      </p:sp>
      <p:sp>
        <p:nvSpPr>
          <p:cNvPr id="54" name="Freccia circolare a destra 53">
            <a:extLst>
              <a:ext uri="{FF2B5EF4-FFF2-40B4-BE49-F238E27FC236}">
                <a16:creationId xmlns:a16="http://schemas.microsoft.com/office/drawing/2014/main" id="{4549EC6F-11A8-4AFA-86F7-DBFC8909AEB4}"/>
              </a:ext>
            </a:extLst>
          </p:cNvPr>
          <p:cNvSpPr/>
          <p:nvPr/>
        </p:nvSpPr>
        <p:spPr>
          <a:xfrm rot="19911339">
            <a:off x="1527876" y="5945301"/>
            <a:ext cx="867661" cy="2289700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55" name="Freccia circolare a destra 54">
            <a:extLst>
              <a:ext uri="{FF2B5EF4-FFF2-40B4-BE49-F238E27FC236}">
                <a16:creationId xmlns:a16="http://schemas.microsoft.com/office/drawing/2014/main" id="{A4EF56F4-141E-4E33-B4BB-11EA3F7BCA89}"/>
              </a:ext>
            </a:extLst>
          </p:cNvPr>
          <p:cNvSpPr/>
          <p:nvPr/>
        </p:nvSpPr>
        <p:spPr>
          <a:xfrm rot="15348530">
            <a:off x="9475373" y="6458162"/>
            <a:ext cx="867661" cy="2289700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56" name="Freccia circolare a destra 55">
            <a:extLst>
              <a:ext uri="{FF2B5EF4-FFF2-40B4-BE49-F238E27FC236}">
                <a16:creationId xmlns:a16="http://schemas.microsoft.com/office/drawing/2014/main" id="{540374CB-856E-417B-B2CA-8C8A02FF0311}"/>
              </a:ext>
            </a:extLst>
          </p:cNvPr>
          <p:cNvSpPr/>
          <p:nvPr/>
        </p:nvSpPr>
        <p:spPr>
          <a:xfrm rot="7616590">
            <a:off x="7469031" y="1824955"/>
            <a:ext cx="867661" cy="2758628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6730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1364</TotalTime>
  <Words>488</Words>
  <Application>Microsoft Office PowerPoint</Application>
  <PresentationFormat>Personalizzato</PresentationFormat>
  <Paragraphs>76</Paragraphs>
  <Slides>11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7" baseType="lpstr">
      <vt:lpstr>Trebuchet MS</vt:lpstr>
      <vt:lpstr>Open Sans Bold</vt:lpstr>
      <vt:lpstr>Open Sans</vt:lpstr>
      <vt:lpstr>Arial</vt:lpstr>
      <vt:lpstr>Calibri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1.2. Analysis of Context and Good Practices in the Adriatic-Ionian areas</dc:title>
  <cp:lastModifiedBy>Giuseppe Pugliese</cp:lastModifiedBy>
  <cp:revision>160</cp:revision>
  <dcterms:created xsi:type="dcterms:W3CDTF">2006-08-16T00:00:00Z</dcterms:created>
  <dcterms:modified xsi:type="dcterms:W3CDTF">2025-02-27T07:56:52Z</dcterms:modified>
  <dc:identifier>DAGfcbJ2500</dc:identifier>
</cp:coreProperties>
</file>